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4" r:id="rId3"/>
    <p:sldId id="315" r:id="rId4"/>
    <p:sldId id="320" r:id="rId5"/>
    <p:sldId id="323" r:id="rId6"/>
    <p:sldId id="321" r:id="rId7"/>
    <p:sldId id="322" r:id="rId8"/>
    <p:sldId id="316" r:id="rId9"/>
    <p:sldId id="317" r:id="rId10"/>
    <p:sldId id="318" r:id="rId11"/>
    <p:sldId id="319" r:id="rId12"/>
    <p:sldId id="364" r:id="rId13"/>
    <p:sldId id="365" r:id="rId14"/>
    <p:sldId id="366" r:id="rId15"/>
    <p:sldId id="367" r:id="rId16"/>
    <p:sldId id="368" r:id="rId17"/>
    <p:sldId id="369" r:id="rId18"/>
    <p:sldId id="370" r:id="rId19"/>
    <p:sldId id="371" r:id="rId20"/>
    <p:sldId id="372" r:id="rId21"/>
    <p:sldId id="373" r:id="rId22"/>
    <p:sldId id="324" r:id="rId23"/>
    <p:sldId id="325" r:id="rId24"/>
    <p:sldId id="326" r:id="rId25"/>
    <p:sldId id="327" r:id="rId26"/>
    <p:sldId id="329" r:id="rId27"/>
    <p:sldId id="328"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4" r:id="rId42"/>
    <p:sldId id="345" r:id="rId43"/>
    <p:sldId id="346" r:id="rId44"/>
    <p:sldId id="347" r:id="rId45"/>
    <p:sldId id="348" r:id="rId46"/>
    <p:sldId id="349" r:id="rId47"/>
    <p:sldId id="350" r:id="rId48"/>
    <p:sldId id="351" r:id="rId49"/>
    <p:sldId id="352" r:id="rId50"/>
    <p:sldId id="353" r:id="rId51"/>
    <p:sldId id="343" r:id="rId52"/>
    <p:sldId id="354" r:id="rId53"/>
    <p:sldId id="355" r:id="rId54"/>
    <p:sldId id="356" r:id="rId55"/>
    <p:sldId id="357" r:id="rId56"/>
    <p:sldId id="358" r:id="rId57"/>
    <p:sldId id="359" r:id="rId58"/>
    <p:sldId id="360" r:id="rId59"/>
    <p:sldId id="361" r:id="rId60"/>
    <p:sldId id="362" r:id="rId61"/>
    <p:sldId id="363" r:id="rId62"/>
    <p:sldId id="257" r:id="rId63"/>
    <p:sldId id="258" r:id="rId64"/>
    <p:sldId id="259" r:id="rId65"/>
    <p:sldId id="260" r:id="rId66"/>
    <p:sldId id="261" r:id="rId67"/>
    <p:sldId id="262" r:id="rId68"/>
    <p:sldId id="263" r:id="rId69"/>
    <p:sldId id="264" r:id="rId70"/>
    <p:sldId id="265" r:id="rId71"/>
    <p:sldId id="266" r:id="rId72"/>
    <p:sldId id="267" r:id="rId73"/>
    <p:sldId id="268" r:id="rId74"/>
    <p:sldId id="269" r:id="rId75"/>
    <p:sldId id="279" r:id="rId76"/>
    <p:sldId id="280" r:id="rId77"/>
    <p:sldId id="281" r:id="rId78"/>
    <p:sldId id="289" r:id="rId79"/>
    <p:sldId id="282" r:id="rId80"/>
    <p:sldId id="283" r:id="rId81"/>
    <p:sldId id="284" r:id="rId82"/>
    <p:sldId id="285" r:id="rId83"/>
    <p:sldId id="286" r:id="rId84"/>
    <p:sldId id="287" r:id="rId85"/>
    <p:sldId id="288" r:id="rId86"/>
    <p:sldId id="374" r:id="rId87"/>
    <p:sldId id="375" r:id="rId88"/>
    <p:sldId id="376" r:id="rId89"/>
    <p:sldId id="377" r:id="rId90"/>
    <p:sldId id="378"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391" r:id="rId104"/>
    <p:sldId id="392" r:id="rId105"/>
    <p:sldId id="393" r:id="rId106"/>
    <p:sldId id="394" r:id="rId107"/>
    <p:sldId id="395" r:id="rId108"/>
    <p:sldId id="396" r:id="rId109"/>
    <p:sldId id="397" r:id="rId110"/>
    <p:sldId id="398" r:id="rId111"/>
    <p:sldId id="399" r:id="rId112"/>
    <p:sldId id="400" r:id="rId113"/>
    <p:sldId id="401" r:id="rId114"/>
    <p:sldId id="402" r:id="rId115"/>
    <p:sldId id="403" r:id="rId116"/>
    <p:sldId id="404" r:id="rId117"/>
    <p:sldId id="405" r:id="rId118"/>
    <p:sldId id="406" r:id="rId119"/>
    <p:sldId id="407" r:id="rId120"/>
    <p:sldId id="408" r:id="rId121"/>
    <p:sldId id="409" r:id="rId122"/>
    <p:sldId id="410" r:id="rId123"/>
    <p:sldId id="411" r:id="rId124"/>
    <p:sldId id="412" r:id="rId125"/>
    <p:sldId id="413" r:id="rId126"/>
    <p:sldId id="414" r:id="rId127"/>
    <p:sldId id="415" r:id="rId128"/>
    <p:sldId id="416" r:id="rId129"/>
    <p:sldId id="417" r:id="rId130"/>
    <p:sldId id="418" r:id="rId131"/>
    <p:sldId id="419" r:id="rId132"/>
    <p:sldId id="420" r:id="rId133"/>
    <p:sldId id="421" r:id="rId134"/>
    <p:sldId id="422" r:id="rId135"/>
    <p:sldId id="423" r:id="rId136"/>
    <p:sldId id="424" r:id="rId137"/>
    <p:sldId id="425" r:id="rId138"/>
    <p:sldId id="426" r:id="rId139"/>
    <p:sldId id="427" r:id="rId140"/>
    <p:sldId id="428" r:id="rId141"/>
    <p:sldId id="429" r:id="rId142"/>
    <p:sldId id="430" r:id="rId143"/>
    <p:sldId id="431" r:id="rId144"/>
    <p:sldId id="432" r:id="rId145"/>
    <p:sldId id="434" r:id="rId146"/>
    <p:sldId id="435" r:id="rId147"/>
    <p:sldId id="433" r:id="rId148"/>
    <p:sldId id="436" r:id="rId149"/>
    <p:sldId id="437" r:id="rId150"/>
    <p:sldId id="438" r:id="rId151"/>
    <p:sldId id="439" r:id="rId152"/>
    <p:sldId id="440" r:id="rId153"/>
    <p:sldId id="441" r:id="rId154"/>
    <p:sldId id="442" r:id="rId155"/>
    <p:sldId id="443" r:id="rId156"/>
    <p:sldId id="444" r:id="rId157"/>
    <p:sldId id="445" r:id="rId158"/>
    <p:sldId id="446" r:id="rId159"/>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0" d="100"/>
          <a:sy n="60" d="100"/>
        </p:scale>
        <p:origin x="1686" y="21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Téglalap 31"/>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églalap 3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Téglalap 3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Téglalap 4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Téglalap 41"/>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Téglalap 55"/>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Téglalap 64"/>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Téglalap 65"/>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4" name="Téglalap 66"/>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Cím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hu-HU" smtClean="0"/>
              <a:t>Mintacím szerkesztése</a:t>
            </a:r>
            <a:endParaRPr lang="en-US"/>
          </a:p>
        </p:txBody>
      </p:sp>
      <p:sp>
        <p:nvSpPr>
          <p:cNvPr id="9" name="Alcím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hu-HU" smtClean="0"/>
              <a:t>Alcím mintájának szerkesztése</a:t>
            </a:r>
            <a:endParaRPr lang="en-US"/>
          </a:p>
        </p:txBody>
      </p:sp>
      <p:sp>
        <p:nvSpPr>
          <p:cNvPr id="15" name="Dátum helye 27"/>
          <p:cNvSpPr>
            <a:spLocks noGrp="1"/>
          </p:cNvSpPr>
          <p:nvPr>
            <p:ph type="dt" sz="half" idx="10"/>
          </p:nvPr>
        </p:nvSpPr>
        <p:spPr/>
        <p:txBody>
          <a:bodyPr/>
          <a:lstStyle>
            <a:lvl1pPr>
              <a:defRPr/>
            </a:lvl1pPr>
            <a:extLst/>
          </a:lstStyle>
          <a:p>
            <a:pPr>
              <a:defRPr/>
            </a:pPr>
            <a:fld id="{006ECC86-206D-4341-B83A-6603F8A84BF9}" type="datetimeFigureOut">
              <a:rPr lang="hu-HU"/>
              <a:pPr>
                <a:defRPr/>
              </a:pPr>
              <a:t>2017.06.21.</a:t>
            </a:fld>
            <a:endParaRPr lang="hu-HU"/>
          </a:p>
        </p:txBody>
      </p:sp>
      <p:sp>
        <p:nvSpPr>
          <p:cNvPr id="16" name="Élőláb helye 16"/>
          <p:cNvSpPr>
            <a:spLocks noGrp="1"/>
          </p:cNvSpPr>
          <p:nvPr>
            <p:ph type="ftr" sz="quarter" idx="11"/>
          </p:nvPr>
        </p:nvSpPr>
        <p:spPr/>
        <p:txBody>
          <a:bodyPr/>
          <a:lstStyle>
            <a:lvl1pPr>
              <a:defRPr/>
            </a:lvl1pPr>
            <a:extLst/>
          </a:lstStyle>
          <a:p>
            <a:pPr>
              <a:defRPr/>
            </a:pPr>
            <a:endParaRPr lang="hu-HU"/>
          </a:p>
        </p:txBody>
      </p:sp>
      <p:sp>
        <p:nvSpPr>
          <p:cNvPr id="17" name="Dia számának helye 28"/>
          <p:cNvSpPr>
            <a:spLocks noGrp="1"/>
          </p:cNvSpPr>
          <p:nvPr>
            <p:ph type="sldNum" sz="quarter" idx="12"/>
          </p:nvPr>
        </p:nvSpPr>
        <p:spPr/>
        <p:txBody>
          <a:bodyPr/>
          <a:lstStyle>
            <a:lvl1pPr>
              <a:defRPr/>
            </a:lvl1pPr>
            <a:extLst/>
          </a:lstStyle>
          <a:p>
            <a:pPr>
              <a:defRPr/>
            </a:pPr>
            <a:fld id="{66540D5E-2A9F-44B3-9CAB-1C9293C33A4C}"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extLs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13"/>
          <p:cNvSpPr>
            <a:spLocks noGrp="1"/>
          </p:cNvSpPr>
          <p:nvPr>
            <p:ph type="dt" sz="half" idx="10"/>
          </p:nvPr>
        </p:nvSpPr>
        <p:spPr/>
        <p:txBody>
          <a:bodyPr/>
          <a:lstStyle>
            <a:lvl1pPr>
              <a:defRPr/>
            </a:lvl1pPr>
          </a:lstStyle>
          <a:p>
            <a:pPr>
              <a:defRPr/>
            </a:pPr>
            <a:fld id="{A464296F-EA0F-4596-BFC6-238B0B1FB839}" type="datetimeFigureOut">
              <a:rPr lang="hu-HU"/>
              <a:pPr>
                <a:defRPr/>
              </a:pPr>
              <a:t>2017.06.21.</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22"/>
          <p:cNvSpPr>
            <a:spLocks noGrp="1"/>
          </p:cNvSpPr>
          <p:nvPr>
            <p:ph type="sldNum" sz="quarter" idx="12"/>
          </p:nvPr>
        </p:nvSpPr>
        <p:spPr/>
        <p:txBody>
          <a:bodyPr/>
          <a:lstStyle>
            <a:lvl1pPr>
              <a:defRPr/>
            </a:lvl1pPr>
          </a:lstStyle>
          <a:p>
            <a:pPr>
              <a:defRPr/>
            </a:pPr>
            <a:fld id="{F8A59485-C1D0-4997-A2D2-BC298AEF8615}"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9"/>
            <a:ext cx="1981200" cy="5851525"/>
          </a:xfrm>
        </p:spPr>
        <p:txBody>
          <a:bodyPr vert="eaVert" anchor="ctr"/>
          <a:lstStyle>
            <a:extLst/>
          </a:lstStyle>
          <a:p>
            <a:r>
              <a:rPr lang="hu-HU" smtClean="0"/>
              <a:t>Mintacím szerkesztése</a:t>
            </a:r>
            <a:endParaRPr lang="en-US"/>
          </a:p>
        </p:txBody>
      </p:sp>
      <p:sp>
        <p:nvSpPr>
          <p:cNvPr id="3" name="Függőleges szöveg helye 2"/>
          <p:cNvSpPr>
            <a:spLocks noGrp="1"/>
          </p:cNvSpPr>
          <p:nvPr>
            <p:ph type="body" orient="vert" idx="1"/>
          </p:nvPr>
        </p:nvSpPr>
        <p:spPr>
          <a:xfrm>
            <a:off x="609600" y="274639"/>
            <a:ext cx="5867400" cy="5851525"/>
          </a:xfrm>
        </p:spPr>
        <p:txBody>
          <a:bodyPr vert="eaVert"/>
          <a:lstStyle>
            <a:extLs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13"/>
          <p:cNvSpPr>
            <a:spLocks noGrp="1"/>
          </p:cNvSpPr>
          <p:nvPr>
            <p:ph type="dt" sz="half" idx="10"/>
          </p:nvPr>
        </p:nvSpPr>
        <p:spPr/>
        <p:txBody>
          <a:bodyPr/>
          <a:lstStyle>
            <a:lvl1pPr>
              <a:defRPr/>
            </a:lvl1pPr>
          </a:lstStyle>
          <a:p>
            <a:pPr>
              <a:defRPr/>
            </a:pPr>
            <a:fld id="{D08F7D5A-9CCC-4201-B89D-C9CBFDA29DD1}" type="datetimeFigureOut">
              <a:rPr lang="hu-HU"/>
              <a:pPr>
                <a:defRPr/>
              </a:pPr>
              <a:t>2017.06.21.</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22"/>
          <p:cNvSpPr>
            <a:spLocks noGrp="1"/>
          </p:cNvSpPr>
          <p:nvPr>
            <p:ph type="sldNum" sz="quarter" idx="12"/>
          </p:nvPr>
        </p:nvSpPr>
        <p:spPr/>
        <p:txBody>
          <a:bodyPr/>
          <a:lstStyle>
            <a:lvl1pPr>
              <a:defRPr/>
            </a:lvl1pPr>
          </a:lstStyle>
          <a:p>
            <a:pPr>
              <a:defRPr/>
            </a:pPr>
            <a:fld id="{E222E07C-9CA3-4133-AFA9-F4A889C4C6E5}"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lang="hu-HU" smtClean="0"/>
              <a:t>Mintacím szerkesztése</a:t>
            </a:r>
            <a:endParaRPr lang="en-US"/>
          </a:p>
        </p:txBody>
      </p:sp>
      <p:sp>
        <p:nvSpPr>
          <p:cNvPr id="3" name="Tartalom helye 2"/>
          <p:cNvSpPr>
            <a:spLocks noGrp="1"/>
          </p:cNvSpPr>
          <p:nvPr>
            <p:ph idx="1"/>
          </p:nvPr>
        </p:nvSpPr>
        <p:spPr/>
        <p:txBody>
          <a:bodyPr/>
          <a:lstStyle>
            <a:extLs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13"/>
          <p:cNvSpPr>
            <a:spLocks noGrp="1"/>
          </p:cNvSpPr>
          <p:nvPr>
            <p:ph type="dt" sz="half" idx="10"/>
          </p:nvPr>
        </p:nvSpPr>
        <p:spPr/>
        <p:txBody>
          <a:bodyPr/>
          <a:lstStyle>
            <a:lvl1pPr>
              <a:defRPr/>
            </a:lvl1pPr>
          </a:lstStyle>
          <a:p>
            <a:pPr>
              <a:defRPr/>
            </a:pPr>
            <a:fld id="{FFAD6546-E578-4043-980F-8A1C0179EAF8}" type="datetimeFigureOut">
              <a:rPr lang="hu-HU"/>
              <a:pPr>
                <a:defRPr/>
              </a:pPr>
              <a:t>2017.06.21.</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22"/>
          <p:cNvSpPr>
            <a:spLocks noGrp="1"/>
          </p:cNvSpPr>
          <p:nvPr>
            <p:ph type="sldNum" sz="quarter" idx="12"/>
          </p:nvPr>
        </p:nvSpPr>
        <p:spPr/>
        <p:txBody>
          <a:bodyPr/>
          <a:lstStyle>
            <a:lvl1pPr>
              <a:defRPr/>
            </a:lvl1pPr>
          </a:lstStyle>
          <a:p>
            <a:pPr>
              <a:defRPr/>
            </a:pPr>
            <a:fld id="{73ABA389-C343-4435-9853-31C3B036FF59}"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4" name="Szabadkézi sokszög 1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5" name="Szabadkézi sokszög 1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Szabadkézi sokszög 12"/>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Szabadkézi sokszög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8" name="Szabadkézi sokszög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9" name="Szabadkézi sokszög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0" name="Szabadkézi sokszög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1" name="Szabadkézi sokszög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Szabadkézi sokszög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3" name="Szabadkézi sokszög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Szabadkézi sokszög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5" name="Szabadkézi sokszög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6" name="Szabadkézi sokszög 24"/>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7" name="Szabadkézi sokszög 25"/>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8" name="Szabadkézi sokszög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9" name="Téglalap 6"/>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0" name="Téglalap 7"/>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1" name="Téglalap 8"/>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Téglalap 9"/>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3" name="Téglalap 10"/>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4" name="Téglalap 11"/>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3" name="Szöveg helye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hu-HU" smtClean="0"/>
              <a:t>Mintaszöveg szerkesztése</a:t>
            </a:r>
          </a:p>
        </p:txBody>
      </p:sp>
      <p:sp>
        <p:nvSpPr>
          <p:cNvPr id="2" name="Cím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hu-HU" smtClean="0"/>
              <a:t>Mintacím szerkesztése</a:t>
            </a:r>
            <a:endParaRPr lang="en-US"/>
          </a:p>
        </p:txBody>
      </p:sp>
      <p:sp>
        <p:nvSpPr>
          <p:cNvPr id="25" name="Dátum helye 3"/>
          <p:cNvSpPr>
            <a:spLocks noGrp="1"/>
          </p:cNvSpPr>
          <p:nvPr>
            <p:ph type="dt" sz="half" idx="10"/>
          </p:nvPr>
        </p:nvSpPr>
        <p:spPr/>
        <p:txBody>
          <a:bodyPr/>
          <a:lstStyle>
            <a:lvl1pPr>
              <a:defRPr/>
            </a:lvl1pPr>
            <a:extLst/>
          </a:lstStyle>
          <a:p>
            <a:pPr>
              <a:defRPr/>
            </a:pPr>
            <a:fld id="{8DC2434D-D794-4739-B7F8-90CE1D33581A}" type="datetimeFigureOut">
              <a:rPr lang="hu-HU"/>
              <a:pPr>
                <a:defRPr/>
              </a:pPr>
              <a:t>2017.06.21.</a:t>
            </a:fld>
            <a:endParaRPr lang="hu-HU"/>
          </a:p>
        </p:txBody>
      </p:sp>
      <p:sp>
        <p:nvSpPr>
          <p:cNvPr id="26" name="Élőláb helye 4"/>
          <p:cNvSpPr>
            <a:spLocks noGrp="1"/>
          </p:cNvSpPr>
          <p:nvPr>
            <p:ph type="ftr" sz="quarter" idx="11"/>
          </p:nvPr>
        </p:nvSpPr>
        <p:spPr/>
        <p:txBody>
          <a:bodyPr/>
          <a:lstStyle>
            <a:lvl1pPr>
              <a:defRPr/>
            </a:lvl1pPr>
            <a:extLst/>
          </a:lstStyle>
          <a:p>
            <a:pPr>
              <a:defRPr/>
            </a:pPr>
            <a:endParaRPr lang="hu-HU"/>
          </a:p>
        </p:txBody>
      </p:sp>
      <p:sp>
        <p:nvSpPr>
          <p:cNvPr id="27" name="Dia számának helye 5"/>
          <p:cNvSpPr>
            <a:spLocks noGrp="1"/>
          </p:cNvSpPr>
          <p:nvPr>
            <p:ph type="sldNum" sz="quarter" idx="12"/>
          </p:nvPr>
        </p:nvSpPr>
        <p:spPr/>
        <p:txBody>
          <a:bodyPr/>
          <a:lstStyle>
            <a:lvl1pPr>
              <a:defRPr/>
            </a:lvl1pPr>
            <a:extLst/>
          </a:lstStyle>
          <a:p>
            <a:pPr>
              <a:defRPr/>
            </a:pPr>
            <a:fld id="{8B7B0FD4-F7F8-4326-ABB1-0D844EB80DD7}"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512064"/>
            <a:ext cx="8229600" cy="914400"/>
          </a:xfrm>
        </p:spPr>
        <p:txBody>
          <a:bodyPr/>
          <a:lstStyle>
            <a:extLst/>
          </a:lstStyle>
          <a:p>
            <a:r>
              <a:rPr lang="hu-HU" smtClean="0"/>
              <a:t>Mintacím szerkesztése</a:t>
            </a:r>
            <a:endParaRPr lang="en-US"/>
          </a:p>
        </p:txBody>
      </p:sp>
      <p:sp>
        <p:nvSpPr>
          <p:cNvPr id="3" name="Tartalom helye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lvl1pPr>
              <a:defRPr/>
            </a:lvl1pPr>
            <a:extLst/>
          </a:lstStyle>
          <a:p>
            <a:pPr>
              <a:defRPr/>
            </a:pPr>
            <a:fld id="{B28A7614-3E75-495B-8E28-5775EF49B029}" type="datetimeFigureOut">
              <a:rPr lang="hu-HU"/>
              <a:pPr>
                <a:defRPr/>
              </a:pPr>
              <a:t>2017.06.21.</a:t>
            </a:fld>
            <a:endParaRPr lang="hu-HU"/>
          </a:p>
        </p:txBody>
      </p:sp>
      <p:sp>
        <p:nvSpPr>
          <p:cNvPr id="6" name="Élőláb helye 5"/>
          <p:cNvSpPr>
            <a:spLocks noGrp="1"/>
          </p:cNvSpPr>
          <p:nvPr>
            <p:ph type="ftr" sz="quarter" idx="11"/>
          </p:nvPr>
        </p:nvSpPr>
        <p:spPr/>
        <p:txBody>
          <a:bodyPr/>
          <a:lstStyle>
            <a:lvl1pPr>
              <a:defRPr/>
            </a:lvl1pPr>
            <a:extLst/>
          </a:lstStyle>
          <a:p>
            <a:pPr>
              <a:defRPr/>
            </a:pPr>
            <a:endParaRPr lang="hu-HU"/>
          </a:p>
        </p:txBody>
      </p:sp>
      <p:sp>
        <p:nvSpPr>
          <p:cNvPr id="7" name="Dia számának helye 6"/>
          <p:cNvSpPr>
            <a:spLocks noGrp="1"/>
          </p:cNvSpPr>
          <p:nvPr>
            <p:ph type="sldNum" sz="quarter" idx="12"/>
          </p:nvPr>
        </p:nvSpPr>
        <p:spPr/>
        <p:txBody>
          <a:bodyPr/>
          <a:lstStyle>
            <a:lvl1pPr>
              <a:defRPr/>
            </a:lvl1pPr>
            <a:extLst/>
          </a:lstStyle>
          <a:p>
            <a:pPr>
              <a:defRPr/>
            </a:pPr>
            <a:fld id="{9A33A941-B2CA-4078-8287-EEC551B568C3}"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7" name="Téglalap 24"/>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Téglalap 15"/>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Téglalap 16"/>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Téglalap 17"/>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Téglalap 18"/>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Téglalap 19"/>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Téglalap 20"/>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4" name="Téglalap 21"/>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5" name="Téglalap 28"/>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Téglalap 29"/>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Cím 1"/>
          <p:cNvSpPr>
            <a:spLocks noGrp="1"/>
          </p:cNvSpPr>
          <p:nvPr>
            <p:ph type="title"/>
          </p:nvPr>
        </p:nvSpPr>
        <p:spPr>
          <a:xfrm>
            <a:off x="504824" y="512064"/>
            <a:ext cx="7772400" cy="914400"/>
          </a:xfrm>
        </p:spPr>
        <p:txBody>
          <a:bodyPr/>
          <a:lstStyle>
            <a:lvl1pPr>
              <a:defRPr sz="4000"/>
            </a:lvl1pPr>
            <a:extLst/>
          </a:lstStyle>
          <a:p>
            <a:r>
              <a:rPr lang="hu-HU" smtClean="0"/>
              <a:t>Mintacím szerkesztése</a:t>
            </a:r>
            <a:endParaRPr lang="en-US"/>
          </a:p>
        </p:txBody>
      </p:sp>
      <p:sp>
        <p:nvSpPr>
          <p:cNvPr id="3" name="Szöveg hely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hu-HU" smtClean="0"/>
              <a:t>Mintaszöveg szerkesztése</a:t>
            </a:r>
          </a:p>
        </p:txBody>
      </p:sp>
      <p:sp>
        <p:nvSpPr>
          <p:cNvPr id="4" name="Szöveg hely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hu-HU" smtClean="0"/>
              <a:t>Mintaszöveg szerkesztése</a:t>
            </a:r>
          </a:p>
        </p:txBody>
      </p:sp>
      <p:sp>
        <p:nvSpPr>
          <p:cNvPr id="5" name="Tartalom helye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Tartalom helye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Dátum helye 6"/>
          <p:cNvSpPr>
            <a:spLocks noGrp="1"/>
          </p:cNvSpPr>
          <p:nvPr>
            <p:ph type="dt" sz="half" idx="10"/>
          </p:nvPr>
        </p:nvSpPr>
        <p:spPr/>
        <p:txBody>
          <a:bodyPr/>
          <a:lstStyle>
            <a:lvl1pPr>
              <a:defRPr/>
            </a:lvl1pPr>
            <a:extLst/>
          </a:lstStyle>
          <a:p>
            <a:pPr>
              <a:defRPr/>
            </a:pPr>
            <a:fld id="{B3F9C6F3-87B6-4863-B6DA-ACF0D7F11DA1}" type="datetimeFigureOut">
              <a:rPr lang="hu-HU"/>
              <a:pPr>
                <a:defRPr/>
              </a:pPr>
              <a:t>2017.06.21.</a:t>
            </a:fld>
            <a:endParaRPr lang="hu-HU"/>
          </a:p>
        </p:txBody>
      </p:sp>
      <p:sp>
        <p:nvSpPr>
          <p:cNvPr id="18" name="Élőláb helye 7"/>
          <p:cNvSpPr>
            <a:spLocks noGrp="1"/>
          </p:cNvSpPr>
          <p:nvPr>
            <p:ph type="ftr" sz="quarter" idx="11"/>
          </p:nvPr>
        </p:nvSpPr>
        <p:spPr/>
        <p:txBody>
          <a:bodyPr/>
          <a:lstStyle>
            <a:lvl1pPr>
              <a:defRPr/>
            </a:lvl1pPr>
            <a:extLst/>
          </a:lstStyle>
          <a:p>
            <a:pPr>
              <a:defRPr/>
            </a:pPr>
            <a:endParaRPr lang="hu-HU"/>
          </a:p>
        </p:txBody>
      </p:sp>
      <p:sp>
        <p:nvSpPr>
          <p:cNvPr id="19" name="Dia számának helye 8"/>
          <p:cNvSpPr>
            <a:spLocks noGrp="1"/>
          </p:cNvSpPr>
          <p:nvPr>
            <p:ph type="sldNum" sz="quarter" idx="12"/>
          </p:nvPr>
        </p:nvSpPr>
        <p:spPr/>
        <p:txBody>
          <a:bodyPr/>
          <a:lstStyle>
            <a:lvl1pPr>
              <a:defRPr/>
            </a:lvl1pPr>
            <a:extLst/>
          </a:lstStyle>
          <a:p>
            <a:pPr>
              <a:defRPr/>
            </a:pPr>
            <a:fld id="{9896EDC3-A2B9-4825-A8AA-098D30407934}"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914400" y="512064"/>
            <a:ext cx="7772400" cy="914400"/>
          </a:xfrm>
        </p:spPr>
        <p:txBody>
          <a:bodyPr/>
          <a:lstStyle>
            <a:lvl1pPr>
              <a:defRPr sz="4000" cap="none" baseline="0"/>
            </a:lvl1pPr>
            <a:extLst/>
          </a:lstStyle>
          <a:p>
            <a:r>
              <a:rPr lang="hu-HU" smtClean="0"/>
              <a:t>Mintacím szerkesztése</a:t>
            </a:r>
            <a:endParaRPr lang="en-US"/>
          </a:p>
        </p:txBody>
      </p:sp>
      <p:sp>
        <p:nvSpPr>
          <p:cNvPr id="3" name="Dátum helye 13"/>
          <p:cNvSpPr>
            <a:spLocks noGrp="1"/>
          </p:cNvSpPr>
          <p:nvPr>
            <p:ph type="dt" sz="half" idx="10"/>
          </p:nvPr>
        </p:nvSpPr>
        <p:spPr/>
        <p:txBody>
          <a:bodyPr/>
          <a:lstStyle>
            <a:lvl1pPr>
              <a:defRPr/>
            </a:lvl1pPr>
          </a:lstStyle>
          <a:p>
            <a:pPr>
              <a:defRPr/>
            </a:pPr>
            <a:fld id="{88CC8E51-1805-476C-9673-B0C71025B229}" type="datetimeFigureOut">
              <a:rPr lang="hu-HU"/>
              <a:pPr>
                <a:defRPr/>
              </a:pPr>
              <a:t>2017.06.21.</a:t>
            </a:fld>
            <a:endParaRPr lang="hu-HU"/>
          </a:p>
        </p:txBody>
      </p:sp>
      <p:sp>
        <p:nvSpPr>
          <p:cNvPr id="4" name="Élőláb helye 2"/>
          <p:cNvSpPr>
            <a:spLocks noGrp="1"/>
          </p:cNvSpPr>
          <p:nvPr>
            <p:ph type="ftr" sz="quarter" idx="11"/>
          </p:nvPr>
        </p:nvSpPr>
        <p:spPr/>
        <p:txBody>
          <a:bodyPr/>
          <a:lstStyle>
            <a:lvl1pPr>
              <a:defRPr/>
            </a:lvl1pPr>
          </a:lstStyle>
          <a:p>
            <a:pPr>
              <a:defRPr/>
            </a:pPr>
            <a:endParaRPr lang="hu-HU"/>
          </a:p>
        </p:txBody>
      </p:sp>
      <p:sp>
        <p:nvSpPr>
          <p:cNvPr id="5" name="Dia számának helye 22"/>
          <p:cNvSpPr>
            <a:spLocks noGrp="1"/>
          </p:cNvSpPr>
          <p:nvPr>
            <p:ph type="sldNum" sz="quarter" idx="12"/>
          </p:nvPr>
        </p:nvSpPr>
        <p:spPr/>
        <p:txBody>
          <a:bodyPr/>
          <a:lstStyle>
            <a:lvl1pPr>
              <a:defRPr/>
            </a:lvl1pPr>
          </a:lstStyle>
          <a:p>
            <a:pPr>
              <a:defRPr/>
            </a:pPr>
            <a:fld id="{28AD0FAC-E92D-47BD-8860-6571B5A67FC3}"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extLst/>
          </a:lstStyle>
          <a:p>
            <a:pPr>
              <a:defRPr/>
            </a:pPr>
            <a:fld id="{12568B0C-BA5F-4953-8943-15DD6C3DCE1C}" type="datetimeFigureOut">
              <a:rPr lang="hu-HU"/>
              <a:pPr>
                <a:defRPr/>
              </a:pPr>
              <a:t>2017.06.21.</a:t>
            </a:fld>
            <a:endParaRPr lang="hu-HU"/>
          </a:p>
        </p:txBody>
      </p:sp>
      <p:sp>
        <p:nvSpPr>
          <p:cNvPr id="3" name="Élőláb helye 2"/>
          <p:cNvSpPr>
            <a:spLocks noGrp="1"/>
          </p:cNvSpPr>
          <p:nvPr>
            <p:ph type="ftr" sz="quarter" idx="11"/>
          </p:nvPr>
        </p:nvSpPr>
        <p:spPr/>
        <p:txBody>
          <a:bodyPr/>
          <a:lstStyle>
            <a:lvl1pPr>
              <a:defRPr/>
            </a:lvl1pPr>
            <a:extLst/>
          </a:lstStyle>
          <a:p>
            <a:pPr>
              <a:defRPr/>
            </a:pPr>
            <a:endParaRPr lang="hu-HU"/>
          </a:p>
        </p:txBody>
      </p:sp>
      <p:sp>
        <p:nvSpPr>
          <p:cNvPr id="4" name="Dia számának helye 3"/>
          <p:cNvSpPr>
            <a:spLocks noGrp="1"/>
          </p:cNvSpPr>
          <p:nvPr>
            <p:ph type="sldNum" sz="quarter" idx="12"/>
          </p:nvPr>
        </p:nvSpPr>
        <p:spPr/>
        <p:txBody>
          <a:bodyPr/>
          <a:lstStyle>
            <a:lvl1pPr>
              <a:defRPr/>
            </a:lvl1pPr>
            <a:extLst/>
          </a:lstStyle>
          <a:p>
            <a:pPr>
              <a:defRPr/>
            </a:pPr>
            <a:fld id="{371DCD18-1DAD-4DD1-A2FE-01302F5DFA74}"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273050"/>
            <a:ext cx="8229600" cy="1162050"/>
          </a:xfrm>
        </p:spPr>
        <p:txBody>
          <a:bodyPr anchor="ctr"/>
          <a:lstStyle>
            <a:lvl1pPr algn="l">
              <a:buNone/>
              <a:defRPr sz="3600" b="0"/>
            </a:lvl1pPr>
            <a:extLst/>
          </a:lstStyle>
          <a:p>
            <a:r>
              <a:rPr lang="hu-HU" smtClean="0"/>
              <a:t>Mintacím szerkesztése</a:t>
            </a:r>
            <a:endParaRPr lang="en-US"/>
          </a:p>
        </p:txBody>
      </p:sp>
      <p:sp>
        <p:nvSpPr>
          <p:cNvPr id="3" name="Szöveg hely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hu-HU" smtClean="0"/>
              <a:t>Mintaszöveg szerkesztése</a:t>
            </a:r>
          </a:p>
        </p:txBody>
      </p:sp>
      <p:sp>
        <p:nvSpPr>
          <p:cNvPr id="4" name="Tartalom helye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13"/>
          <p:cNvSpPr>
            <a:spLocks noGrp="1"/>
          </p:cNvSpPr>
          <p:nvPr>
            <p:ph type="dt" sz="half" idx="10"/>
          </p:nvPr>
        </p:nvSpPr>
        <p:spPr/>
        <p:txBody>
          <a:bodyPr/>
          <a:lstStyle>
            <a:lvl1pPr>
              <a:defRPr/>
            </a:lvl1pPr>
          </a:lstStyle>
          <a:p>
            <a:pPr>
              <a:defRPr/>
            </a:pPr>
            <a:fld id="{3249E85E-5D59-47BB-B6DB-2F39F7FF3755}" type="datetimeFigureOut">
              <a:rPr lang="hu-HU"/>
              <a:pPr>
                <a:defRPr/>
              </a:pPr>
              <a:t>2017.06.21.</a:t>
            </a:fld>
            <a:endParaRPr lang="hu-HU"/>
          </a:p>
        </p:txBody>
      </p:sp>
      <p:sp>
        <p:nvSpPr>
          <p:cNvPr id="6" name="Élőláb helye 2"/>
          <p:cNvSpPr>
            <a:spLocks noGrp="1"/>
          </p:cNvSpPr>
          <p:nvPr>
            <p:ph type="ftr" sz="quarter" idx="11"/>
          </p:nvPr>
        </p:nvSpPr>
        <p:spPr/>
        <p:txBody>
          <a:bodyPr/>
          <a:lstStyle>
            <a:lvl1pPr>
              <a:defRPr/>
            </a:lvl1pPr>
          </a:lstStyle>
          <a:p>
            <a:pPr>
              <a:defRPr/>
            </a:pPr>
            <a:endParaRPr lang="hu-HU"/>
          </a:p>
        </p:txBody>
      </p:sp>
      <p:sp>
        <p:nvSpPr>
          <p:cNvPr id="7" name="Dia számának helye 22"/>
          <p:cNvSpPr>
            <a:spLocks noGrp="1"/>
          </p:cNvSpPr>
          <p:nvPr>
            <p:ph type="sldNum" sz="quarter" idx="12"/>
          </p:nvPr>
        </p:nvSpPr>
        <p:spPr/>
        <p:txBody>
          <a:bodyPr/>
          <a:lstStyle>
            <a:lvl1pPr>
              <a:defRPr/>
            </a:lvl1pPr>
          </a:lstStyle>
          <a:p>
            <a:pPr>
              <a:defRPr/>
            </a:pPr>
            <a:fld id="{E7154E31-95B2-4731-8BA3-91D704C1ECF3}"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5" name="Téglalap 7"/>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6" name="Egyenes összekötő 8"/>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Csoportba foglalás 9"/>
          <p:cNvGrpSpPr>
            <a:grpSpLocks/>
          </p:cNvGrpSpPr>
          <p:nvPr/>
        </p:nvGrpSpPr>
        <p:grpSpPr bwMode="auto">
          <a:xfrm rot="5400000">
            <a:off x="8515351" y="1219200"/>
            <a:ext cx="131762" cy="128587"/>
            <a:chOff x="6668087" y="1297746"/>
            <a:chExt cx="161840" cy="156602"/>
          </a:xfrm>
        </p:grpSpPr>
        <p:cxnSp>
          <p:nvCxnSpPr>
            <p:cNvPr id="8" name="Egyenes összekötő 14"/>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Egyenes összekötő 15"/>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Egyenes összekötő 16"/>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Csoportba foglalás 13"/>
          <p:cNvGrpSpPr>
            <a:grpSpLocks/>
          </p:cNvGrpSpPr>
          <p:nvPr/>
        </p:nvGrpSpPr>
        <p:grpSpPr bwMode="auto">
          <a:xfrm rot="5400000">
            <a:off x="8667751" y="1371600"/>
            <a:ext cx="131762" cy="128587"/>
            <a:chOff x="6668087" y="1297746"/>
            <a:chExt cx="161840" cy="156602"/>
          </a:xfrm>
        </p:grpSpPr>
        <p:cxnSp>
          <p:nvCxnSpPr>
            <p:cNvPr id="12" name="Egyenes összekötő 10"/>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Egyenes összekötő 11"/>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Egyenes összekötő 12"/>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Csoportba foglalás 17"/>
          <p:cNvGrpSpPr>
            <a:grpSpLocks/>
          </p:cNvGrpSpPr>
          <p:nvPr/>
        </p:nvGrpSpPr>
        <p:grpSpPr bwMode="auto">
          <a:xfrm rot="5400000">
            <a:off x="8320087" y="1474788"/>
            <a:ext cx="131763" cy="128588"/>
            <a:chOff x="6668087" y="1297746"/>
            <a:chExt cx="161840" cy="156602"/>
          </a:xfrm>
        </p:grpSpPr>
        <p:cxnSp>
          <p:nvCxnSpPr>
            <p:cNvPr id="16" name="Egyenes összekötő 18"/>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Egyenes összekötő 19"/>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Egyenes összekötő 20"/>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Cím 1"/>
          <p:cNvSpPr>
            <a:spLocks noGrp="1"/>
          </p:cNvSpPr>
          <p:nvPr>
            <p:ph type="title"/>
          </p:nvPr>
        </p:nvSpPr>
        <p:spPr bwMode="grayWhite">
          <a:xfrm>
            <a:off x="914400" y="441251"/>
            <a:ext cx="6858000" cy="701749"/>
          </a:xfrm>
        </p:spPr>
        <p:txBody>
          <a:bodyPr anchor="b"/>
          <a:lstStyle>
            <a:lvl1pPr algn="l">
              <a:buNone/>
              <a:defRPr sz="2100" b="0"/>
            </a:lvl1pPr>
            <a:extLst/>
          </a:lstStyle>
          <a:p>
            <a:r>
              <a:rPr lang="hu-HU" smtClean="0"/>
              <a:t>Mintacím szerkesztése</a:t>
            </a:r>
            <a:endParaRPr lang="en-US"/>
          </a:p>
        </p:txBody>
      </p:sp>
      <p:sp>
        <p:nvSpPr>
          <p:cNvPr id="3" name="Kép helye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hu-HU" noProof="0" smtClean="0"/>
              <a:t>Kép beszúrásához kattintson az ikonra</a:t>
            </a:r>
            <a:endParaRPr lang="en-US" noProof="0"/>
          </a:p>
        </p:txBody>
      </p:sp>
      <p:sp>
        <p:nvSpPr>
          <p:cNvPr id="4" name="Szöveg hely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hu-HU" smtClean="0"/>
              <a:t>Mintaszöveg szerkesztése</a:t>
            </a:r>
          </a:p>
        </p:txBody>
      </p:sp>
      <p:sp>
        <p:nvSpPr>
          <p:cNvPr id="19" name="Dátum helye 4"/>
          <p:cNvSpPr>
            <a:spLocks noGrp="1"/>
          </p:cNvSpPr>
          <p:nvPr>
            <p:ph type="dt" sz="half" idx="10"/>
          </p:nvPr>
        </p:nvSpPr>
        <p:spPr>
          <a:xfrm>
            <a:off x="6477000" y="55563"/>
            <a:ext cx="2133600" cy="365125"/>
          </a:xfrm>
        </p:spPr>
        <p:txBody>
          <a:bodyPr/>
          <a:lstStyle>
            <a:lvl1pPr>
              <a:defRPr/>
            </a:lvl1pPr>
            <a:extLst/>
          </a:lstStyle>
          <a:p>
            <a:pPr>
              <a:defRPr/>
            </a:pPr>
            <a:fld id="{CA9F00AD-0B72-41EA-B87E-78F174A229D3}" type="datetimeFigureOut">
              <a:rPr lang="hu-HU"/>
              <a:pPr>
                <a:defRPr/>
              </a:pPr>
              <a:t>2017.06.21.</a:t>
            </a:fld>
            <a:endParaRPr lang="hu-HU"/>
          </a:p>
        </p:txBody>
      </p:sp>
      <p:sp>
        <p:nvSpPr>
          <p:cNvPr id="20" name="Élőláb helye 5"/>
          <p:cNvSpPr>
            <a:spLocks noGrp="1"/>
          </p:cNvSpPr>
          <p:nvPr>
            <p:ph type="ftr" sz="quarter" idx="11"/>
          </p:nvPr>
        </p:nvSpPr>
        <p:spPr>
          <a:xfrm>
            <a:off x="914400" y="55563"/>
            <a:ext cx="5562600" cy="365125"/>
          </a:xfrm>
        </p:spPr>
        <p:txBody>
          <a:bodyPr/>
          <a:lstStyle>
            <a:lvl1pPr>
              <a:defRPr/>
            </a:lvl1pPr>
            <a:extLst/>
          </a:lstStyle>
          <a:p>
            <a:pPr>
              <a:defRPr/>
            </a:pPr>
            <a:endParaRPr lang="hu-HU"/>
          </a:p>
        </p:txBody>
      </p:sp>
      <p:sp>
        <p:nvSpPr>
          <p:cNvPr id="21" name="Dia számának helye 6"/>
          <p:cNvSpPr>
            <a:spLocks noGrp="1"/>
          </p:cNvSpPr>
          <p:nvPr>
            <p:ph type="sldNum" sz="quarter" idx="12"/>
          </p:nvPr>
        </p:nvSpPr>
        <p:spPr>
          <a:xfrm>
            <a:off x="8610600" y="55563"/>
            <a:ext cx="457200" cy="365125"/>
          </a:xfrm>
        </p:spPr>
        <p:txBody>
          <a:bodyPr/>
          <a:lstStyle>
            <a:lvl1pPr>
              <a:defRPr/>
            </a:lvl1pPr>
            <a:extLst/>
          </a:lstStyle>
          <a:p>
            <a:pPr>
              <a:defRPr/>
            </a:pPr>
            <a:fld id="{F18EC59F-D981-4684-993A-2D385AD77830}"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Téglalap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Téglalap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Téglalap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Téglalap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Téglalap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Téglalap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Téglalap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Téglalap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7" name="Téglalap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Cím helye 21"/>
          <p:cNvSpPr>
            <a:spLocks noGrp="1"/>
          </p:cNvSpPr>
          <p:nvPr>
            <p:ph type="title"/>
          </p:nvPr>
        </p:nvSpPr>
        <p:spPr>
          <a:xfrm>
            <a:off x="914400" y="512763"/>
            <a:ext cx="7772400" cy="914400"/>
          </a:xfrm>
          <a:prstGeom prst="rect">
            <a:avLst/>
          </a:prstGeom>
        </p:spPr>
        <p:txBody>
          <a:bodyPr vert="horz" anchor="t">
            <a:noAutofit/>
          </a:bodyPr>
          <a:lstStyle>
            <a:extLst/>
          </a:lstStyle>
          <a:p>
            <a:r>
              <a:rPr lang="hu-HU" smtClean="0"/>
              <a:t>Mintacím szerkesztése</a:t>
            </a:r>
            <a:endParaRPr lang="en-US"/>
          </a:p>
        </p:txBody>
      </p:sp>
      <p:sp>
        <p:nvSpPr>
          <p:cNvPr id="1036" name="Szöveg helye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14" name="Dátum helye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D9DFA52A-6A86-471E-86B0-AA7C6A23709F}" type="datetimeFigureOut">
              <a:rPr lang="hu-HU"/>
              <a:pPr>
                <a:defRPr/>
              </a:pPr>
              <a:t>2017.06.21.</a:t>
            </a:fld>
            <a:endParaRPr lang="hu-HU"/>
          </a:p>
        </p:txBody>
      </p:sp>
      <p:sp>
        <p:nvSpPr>
          <p:cNvPr id="3" name="Élőláb helye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hu-HU"/>
          </a:p>
        </p:txBody>
      </p:sp>
      <p:sp>
        <p:nvSpPr>
          <p:cNvPr id="23" name="Dia számának helye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cs typeface="+mn-cs"/>
              </a:defRPr>
            </a:lvl1pPr>
            <a:extLst/>
          </a:lstStyle>
          <a:p>
            <a:pPr>
              <a:defRPr/>
            </a:pPr>
            <a:fld id="{AB779176-EBBB-47C4-855C-E92DAEF06110}" type="slidenum">
              <a:rPr lang="hu-HU"/>
              <a:pPr>
                <a:defRPr/>
              </a:pPr>
              <a:t>‹#›</a:t>
            </a:fld>
            <a:endParaRPr lang="hu-HU"/>
          </a:p>
        </p:txBody>
      </p:sp>
    </p:spTree>
  </p:cSld>
  <p:clrMap bg1="dk1" tx1="lt1" bg2="dk2" tx2="lt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 id="2147483670" r:id="rId6"/>
    <p:sldLayoutId id="2147483676" r:id="rId7"/>
    <p:sldLayoutId id="2147483669" r:id="rId8"/>
    <p:sldLayoutId id="2147483677" r:id="rId9"/>
    <p:sldLayoutId id="2147483668" r:id="rId10"/>
    <p:sldLayoutId id="2147483667" r:id="rId11"/>
  </p:sldLayoutIdLst>
  <p:txStyles>
    <p:titleStyle>
      <a:lvl1pPr algn="l" rtl="0" fontAlgn="base">
        <a:spcBef>
          <a:spcPct val="0"/>
        </a:spcBef>
        <a:spcAft>
          <a:spcPct val="0"/>
        </a:spcAft>
        <a:defRPr sz="4000" kern="1200" spc="-100">
          <a:solidFill>
            <a:srgbClr val="C1EEFF"/>
          </a:solidFill>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hu.wikipedia.org/wiki/%C3%96narck%C3%A9p" TargetMode="Externa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hyperlink" Target="https://hu.wikipedia.org/wiki/1567"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Piet%C3%A0_(Titian)"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Philip_II_of_Spain"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Allegory_of_Prudence"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hyperlink" Target="https://en.wikipedia.org/wiki/Marco_Vecellio"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The_Death_of_Actaeon"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Marsyas" TargetMode="External"/><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hyperlink" Target="https://en.wikipedia.org/wiki/Czech_Republic" TargetMode="External"/><Relationship Id="rId4" Type="http://schemas.openxmlformats.org/officeDocument/2006/relationships/hyperlink" Target="https://en.wikipedia.org/wiki/Krom%C4%9B%C5%99%C3%AD%C5%B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Oil_painting" TargetMode="External"/><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hyperlink" Target="https://en.wikipedia.org/wiki/Madrid" TargetMode="External"/><Relationship Id="rId4" Type="http://schemas.openxmlformats.org/officeDocument/2006/relationships/hyperlink" Target="https://en.wikipedia.org/wiki/Prado_Museu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titian-tizianovecellio.org/artist-page-.html"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Albert_de_Broglie" TargetMode="Externa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hyperlink" Target="https://en.wikipedia.org/wiki/Metropolitan_Museum_of_Art"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The_Source_(Ingres)" TargetMode="Externa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hyperlink" Target="https://en.wikipedia.org/wiki/Mus%C3%A9e_d'Orsay"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Madame_Moitessier" TargetMode="Externa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hyperlink" Target="https://en.wikipedia.org/wiki/National_Gallery"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The_Turkish_Bath" TargetMode="External"/><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hyperlink" Target="https://en.wikipedia.org/wiki/Louvr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Oedipus_and_the_Sphinx_(Ingres)" TargetMode="External"/><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hyperlink" Target="https://en.wikipedia.org/wiki/Jean-Auguste-Dominique_Ingre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hu.wikipedia.org/wiki/1810" TargetMode="External"/><Relationship Id="rId7" Type="http://schemas.openxmlformats.org/officeDocument/2006/relationships/hyperlink" Target="https://hu.wikipedia.org/wiki/Febru%C3%A1r_12." TargetMode="External"/><Relationship Id="rId2" Type="http://schemas.openxmlformats.org/officeDocument/2006/relationships/hyperlink" Target="https://hu.wikipedia.org/wiki/K%C3%A9zdim%C3%A1rkosfalva" TargetMode="External"/><Relationship Id="rId1" Type="http://schemas.openxmlformats.org/officeDocument/2006/relationships/slideLayout" Target="../slideLayouts/slideLayout6.xml"/><Relationship Id="rId6" Type="http://schemas.openxmlformats.org/officeDocument/2006/relationships/hyperlink" Target="https://hu.wikipedia.org/wiki/1898" TargetMode="External"/><Relationship Id="rId5" Type="http://schemas.openxmlformats.org/officeDocument/2006/relationships/hyperlink" Target="https://hu.wikipedia.org/wiki/Budapest" TargetMode="External"/><Relationship Id="rId4" Type="http://schemas.openxmlformats.org/officeDocument/2006/relationships/hyperlink" Target="https://hu.wikipedia.org/wiki/Febru%C3%A1r_1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hu.wikipedia.org/wiki/Gozsdu_Man%C3%B3" TargetMode="External"/><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s://hu.wikipedia.org/wiki/1926" TargetMode="External"/><Relationship Id="rId3" Type="http://schemas.openxmlformats.org/officeDocument/2006/relationships/image" Target="../media/image62.jpeg"/><Relationship Id="rId7" Type="http://schemas.openxmlformats.org/officeDocument/2006/relationships/hyperlink" Target="https://hu.wikipedia.org/wiki/Giverny" TargetMode="External"/><Relationship Id="rId2" Type="http://schemas.openxmlformats.org/officeDocument/2006/relationships/image" Target="https://hu.wikipedia.org/wiki/Claude_Monet" TargetMode="External"/><Relationship Id="rId1" Type="http://schemas.openxmlformats.org/officeDocument/2006/relationships/slideLayout" Target="../slideLayouts/slideLayout7.xml"/><Relationship Id="rId6" Type="http://schemas.openxmlformats.org/officeDocument/2006/relationships/hyperlink" Target="https://hu.wikipedia.org/wiki/November_14." TargetMode="External"/><Relationship Id="rId5" Type="http://schemas.openxmlformats.org/officeDocument/2006/relationships/hyperlink" Target="https://hu.wikipedia.org/wiki/1840" TargetMode="External"/><Relationship Id="rId4" Type="http://schemas.openxmlformats.org/officeDocument/2006/relationships/hyperlink" Target="https://hu.wikipedia.org/wiki/P%C3%A1rizs" TargetMode="External"/><Relationship Id="rId9" Type="http://schemas.openxmlformats.org/officeDocument/2006/relationships/hyperlink" Target="https://hu.wikipedia.org/wiki/December_5."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hu.wikipedia.org/wiki/Edinburgh" TargetMode="External"/><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hu.wikipedia.org/wiki/Toki%C3%B3" TargetMode="External"/><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hu.wikipedia.org/wiki/F%C3%A1jl:Claude_Monet_039.jpg" TargetMode="External"/><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hyperlink" Target="https://hu.wikipedia.org/wiki/Washington_(f%C5%91v%C3%A1ro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hu.wikipedia.org/wiki/Toki%C3%B3"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hu.wikipedia.org/wiki/Toledo,_Ohio" TargetMode="External"/><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hyperlink" Target="https://hu.wikipedia.org/wiki/Ohio"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hu.wikipedia.org/wiki/Fort_Worth" TargetMode="External"/><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hu.wikipedia.org/wiki/National_Gallery_(London)" TargetMode="External"/><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hyperlink" Target="https://hu.wikipedia.org/wiki/London"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hu.wikipedia.org/wiki/1841" TargetMode="External"/><Relationship Id="rId7" Type="http://schemas.openxmlformats.org/officeDocument/2006/relationships/hyperlink" Target="https://hu.wikipedia.org/wiki/December_3." TargetMode="External"/><Relationship Id="rId2" Type="http://schemas.openxmlformats.org/officeDocument/2006/relationships/hyperlink" Target="https://hu.wikipedia.org/wiki/Limoges" TargetMode="External"/><Relationship Id="rId1" Type="http://schemas.openxmlformats.org/officeDocument/2006/relationships/slideLayout" Target="../slideLayouts/slideLayout6.xml"/><Relationship Id="rId6" Type="http://schemas.openxmlformats.org/officeDocument/2006/relationships/hyperlink" Target="https://hu.wikipedia.org/wiki/1919" TargetMode="External"/><Relationship Id="rId5" Type="http://schemas.openxmlformats.org/officeDocument/2006/relationships/hyperlink" Target="https://hu.wikipedia.org/w/index.php?title=Cagnes&amp;action=edit&amp;redlink=1" TargetMode="External"/><Relationship Id="rId4" Type="http://schemas.openxmlformats.org/officeDocument/2006/relationships/hyperlink" Target="https://hu.wikipedia.org/wiki/Febru%C3%A1r_25."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hu.wikipedia.org/wiki/1971" TargetMode="External"/><Relationship Id="rId13" Type="http://schemas.openxmlformats.org/officeDocument/2006/relationships/hyperlink" Target="https://hu.wikipedia.org/wiki/Artritisz" TargetMode="External"/><Relationship Id="rId3" Type="http://schemas.openxmlformats.org/officeDocument/2006/relationships/hyperlink" Target="https://hu.wikipedia.org/wiki/Tilla_Durieux_(festm%C3%A9ny)" TargetMode="External"/><Relationship Id="rId7" Type="http://schemas.openxmlformats.org/officeDocument/2006/relationships/hyperlink" Target="https://hu.wikipedia.org/wiki/Berlin" TargetMode="External"/><Relationship Id="rId12" Type="http://schemas.openxmlformats.org/officeDocument/2006/relationships/hyperlink" Target="https://hu.wikipedia.org/w/index.php?title=Paul_Poiret&amp;action=edit&amp;redlink=1" TargetMode="External"/><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hyperlink" Target="https://hu.wikipedia.org/wiki/1880" TargetMode="External"/><Relationship Id="rId11" Type="http://schemas.openxmlformats.org/officeDocument/2006/relationships/hyperlink" Target="https://hu.wikipedia.org/wiki/Pygmalion_(G._B._Shaw)" TargetMode="External"/><Relationship Id="rId5" Type="http://schemas.openxmlformats.org/officeDocument/2006/relationships/hyperlink" Target="https://hu.wikipedia.org/wiki/B%C3%A9cs" TargetMode="External"/><Relationship Id="rId10" Type="http://schemas.openxmlformats.org/officeDocument/2006/relationships/hyperlink" Target="https://hu.wikipedia.org/wiki/Pierre-Auguste_Renoir" TargetMode="External"/><Relationship Id="rId4" Type="http://schemas.openxmlformats.org/officeDocument/2006/relationships/hyperlink" Target="https://hu.wikipedia.org/w/index.php?title=Tilla_Durieux&amp;action=edit&amp;redlink=1" TargetMode="External"/><Relationship Id="rId9" Type="http://schemas.openxmlformats.org/officeDocument/2006/relationships/hyperlink" Target="https://hu.wikipedia.org/wiki/P%C3%A1rizs"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en.wikipedia.org/wiki/Self-portrait" TargetMode="External"/><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en.wikipedia.org/wiki/Paul_Durand-Ruel" TargetMode="External"/><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en.wikipedia.org/wiki/Ambroise_Vollard" TargetMode="External"/><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en.wikipedia.org/wiki/Barnes_Foundation" TargetMode="External"/><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en.wikipedia.org/wiki/Mus%C3%A9e_de_l'Orangerie" TargetMode="External"/><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en.wikipedia.org/wiki/National_Museum" TargetMode="External"/><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en.wikipedia.org/wiki/Barnes_Foundation" TargetMode="External"/><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pPr fontAlgn="auto">
              <a:spcAft>
                <a:spcPts val="0"/>
              </a:spcAft>
              <a:defRPr/>
            </a:pPr>
            <a:r>
              <a:rPr lang="hu-HU" dirty="0" smtClean="0">
                <a:solidFill>
                  <a:schemeClr val="tx2">
                    <a:satMod val="200000"/>
                  </a:schemeClr>
                </a:solidFill>
              </a:rPr>
              <a:t>Kései szüret</a:t>
            </a:r>
            <a:endParaRPr lang="hu-HU" dirty="0">
              <a:solidFill>
                <a:schemeClr val="tx2">
                  <a:satMod val="200000"/>
                </a:schemeClr>
              </a:solidFill>
            </a:endParaRPr>
          </a:p>
        </p:txBody>
      </p:sp>
      <p:sp>
        <p:nvSpPr>
          <p:cNvPr id="13314" name="Alcím 2"/>
          <p:cNvSpPr>
            <a:spLocks noGrp="1"/>
          </p:cNvSpPr>
          <p:nvPr>
            <p:ph type="subTitle" idx="1"/>
          </p:nvPr>
        </p:nvSpPr>
        <p:spPr>
          <a:xfrm>
            <a:off x="914400" y="2835275"/>
            <a:ext cx="7772400" cy="1508125"/>
          </a:xfrm>
        </p:spPr>
        <p:txBody>
          <a:bodyPr/>
          <a:lstStyle/>
          <a:p>
            <a:pPr>
              <a:spcBef>
                <a:spcPct val="0"/>
              </a:spcBef>
            </a:pPr>
            <a:endParaRPr lang="hu-HU"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9"/>
            <a:ext cx="5421245" cy="6858000"/>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365" y="0"/>
            <a:ext cx="3107635" cy="6858000"/>
          </a:xfrm>
          <a:prstGeom prst="rect">
            <a:avLst/>
          </a:prstGeom>
        </p:spPr>
      </p:pic>
    </p:spTree>
    <p:extLst>
      <p:ext uri="{BB962C8B-B14F-4D97-AF65-F5344CB8AC3E}">
        <p14:creationId xmlns:p14="http://schemas.microsoft.com/office/powerpoint/2010/main" val="40045710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50" y="889000"/>
            <a:ext cx="7835900" cy="5080000"/>
          </a:xfrm>
          <a:prstGeom prst="rect">
            <a:avLst/>
          </a:prstGeom>
        </p:spPr>
      </p:pic>
    </p:spTree>
    <p:extLst>
      <p:ext uri="{BB962C8B-B14F-4D97-AF65-F5344CB8AC3E}">
        <p14:creationId xmlns:p14="http://schemas.microsoft.com/office/powerpoint/2010/main" val="33476908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915816" y="116632"/>
            <a:ext cx="3322256" cy="369332"/>
          </a:xfrm>
          <a:prstGeom prst="rect">
            <a:avLst/>
          </a:prstGeom>
        </p:spPr>
        <p:txBody>
          <a:bodyPr wrap="none">
            <a:spAutoFit/>
          </a:bodyPr>
          <a:lstStyle/>
          <a:p>
            <a:r>
              <a:rPr lang="hu-HU" dirty="0"/>
              <a:t>1872-1958 GLATZ </a:t>
            </a:r>
            <a:r>
              <a:rPr lang="hu-HU" dirty="0" smtClean="0"/>
              <a:t>Oszkár /86/</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7" y="1052736"/>
            <a:ext cx="3857828" cy="4977842"/>
          </a:xfrm>
          <a:prstGeom prst="rect">
            <a:avLst/>
          </a:prstGeom>
        </p:spPr>
      </p:pic>
    </p:spTree>
    <p:extLst>
      <p:ext uri="{BB962C8B-B14F-4D97-AF65-F5344CB8AC3E}">
        <p14:creationId xmlns:p14="http://schemas.microsoft.com/office/powerpoint/2010/main" val="33392689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905" y="0"/>
            <a:ext cx="4960189" cy="6858000"/>
          </a:xfrm>
          <a:prstGeom prst="rect">
            <a:avLst/>
          </a:prstGeom>
        </p:spPr>
      </p:pic>
    </p:spTree>
    <p:extLst>
      <p:ext uri="{BB962C8B-B14F-4D97-AF65-F5344CB8AC3E}">
        <p14:creationId xmlns:p14="http://schemas.microsoft.com/office/powerpoint/2010/main" val="7480857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920"/>
            <a:ext cx="9144000" cy="6746160"/>
          </a:xfrm>
          <a:prstGeom prst="rect">
            <a:avLst/>
          </a:prstGeom>
        </p:spPr>
      </p:pic>
    </p:spTree>
    <p:extLst>
      <p:ext uri="{BB962C8B-B14F-4D97-AF65-F5344CB8AC3E}">
        <p14:creationId xmlns:p14="http://schemas.microsoft.com/office/powerpoint/2010/main" val="37653687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400800"/>
          </a:xfrm>
          <a:prstGeom prst="rect">
            <a:avLst/>
          </a:prstGeom>
        </p:spPr>
      </p:pic>
    </p:spTree>
    <p:extLst>
      <p:ext uri="{BB962C8B-B14F-4D97-AF65-F5344CB8AC3E}">
        <p14:creationId xmlns:p14="http://schemas.microsoft.com/office/powerpoint/2010/main" val="32511077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99792" y="188640"/>
            <a:ext cx="3903633" cy="369332"/>
          </a:xfrm>
          <a:prstGeom prst="rect">
            <a:avLst/>
          </a:prstGeom>
        </p:spPr>
        <p:txBody>
          <a:bodyPr wrap="none">
            <a:spAutoFit/>
          </a:bodyPr>
          <a:lstStyle/>
          <a:p>
            <a:r>
              <a:rPr lang="hu-HU" dirty="0"/>
              <a:t>1877-1968 DONGEN, </a:t>
            </a:r>
            <a:r>
              <a:rPr lang="hu-HU" dirty="0" err="1"/>
              <a:t>Kees</a:t>
            </a:r>
            <a:r>
              <a:rPr lang="hu-HU" dirty="0"/>
              <a:t> </a:t>
            </a:r>
            <a:r>
              <a:rPr lang="hu-HU" dirty="0" smtClean="0"/>
              <a:t>van /91/</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1128712"/>
            <a:ext cx="3429000" cy="4600575"/>
          </a:xfrm>
          <a:prstGeom prst="rect">
            <a:avLst/>
          </a:prstGeom>
        </p:spPr>
      </p:pic>
    </p:spTree>
    <p:extLst>
      <p:ext uri="{BB962C8B-B14F-4D97-AF65-F5344CB8AC3E}">
        <p14:creationId xmlns:p14="http://schemas.microsoft.com/office/powerpoint/2010/main" val="8702826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675" y="690562"/>
            <a:ext cx="4438650" cy="5476875"/>
          </a:xfrm>
          <a:prstGeom prst="rect">
            <a:avLst/>
          </a:prstGeom>
        </p:spPr>
      </p:pic>
    </p:spTree>
    <p:extLst>
      <p:ext uri="{BB962C8B-B14F-4D97-AF65-F5344CB8AC3E}">
        <p14:creationId xmlns:p14="http://schemas.microsoft.com/office/powerpoint/2010/main" val="25849208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0" y="1347787"/>
            <a:ext cx="3314700" cy="4162425"/>
          </a:xfrm>
          <a:prstGeom prst="rect">
            <a:avLst/>
          </a:prstGeom>
        </p:spPr>
      </p:pic>
    </p:spTree>
    <p:extLst>
      <p:ext uri="{BB962C8B-B14F-4D97-AF65-F5344CB8AC3E}">
        <p14:creationId xmlns:p14="http://schemas.microsoft.com/office/powerpoint/2010/main" val="42404653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841" y="0"/>
            <a:ext cx="5704318" cy="6858000"/>
          </a:xfrm>
          <a:prstGeom prst="rect">
            <a:avLst/>
          </a:prstGeom>
        </p:spPr>
      </p:pic>
    </p:spTree>
    <p:extLst>
      <p:ext uri="{BB962C8B-B14F-4D97-AF65-F5344CB8AC3E}">
        <p14:creationId xmlns:p14="http://schemas.microsoft.com/office/powerpoint/2010/main" val="17361561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843808" y="116632"/>
            <a:ext cx="3223959" cy="369332"/>
          </a:xfrm>
          <a:prstGeom prst="rect">
            <a:avLst/>
          </a:prstGeom>
        </p:spPr>
        <p:txBody>
          <a:bodyPr wrap="none">
            <a:spAutoFit/>
          </a:bodyPr>
          <a:lstStyle/>
          <a:p>
            <a:r>
              <a:rPr lang="hu-HU" dirty="0"/>
              <a:t>1880-1964 PÓR </a:t>
            </a:r>
            <a:r>
              <a:rPr lang="hu-HU" dirty="0" smtClean="0"/>
              <a:t>Bertalan /84/</a:t>
            </a: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268760"/>
            <a:ext cx="4759225" cy="4448841"/>
          </a:xfrm>
          <a:prstGeom prst="rect">
            <a:avLst/>
          </a:prstGeom>
        </p:spPr>
      </p:pic>
    </p:spTree>
    <p:extLst>
      <p:ext uri="{BB962C8B-B14F-4D97-AF65-F5344CB8AC3E}">
        <p14:creationId xmlns:p14="http://schemas.microsoft.com/office/powerpoint/2010/main" val="3374049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271" y="28074"/>
            <a:ext cx="3727462" cy="6858000"/>
          </a:xfrm>
          <a:prstGeom prst="rect">
            <a:avLst/>
          </a:prstGeom>
        </p:spPr>
      </p:pic>
    </p:spTree>
    <p:extLst>
      <p:ext uri="{BB962C8B-B14F-4D97-AF65-F5344CB8AC3E}">
        <p14:creationId xmlns:p14="http://schemas.microsoft.com/office/powerpoint/2010/main" val="40218739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75375"/>
          </a:xfrm>
          <a:prstGeom prst="rect">
            <a:avLst/>
          </a:prstGeom>
        </p:spPr>
      </p:pic>
    </p:spTree>
    <p:extLst>
      <p:ext uri="{BB962C8B-B14F-4D97-AF65-F5344CB8AC3E}">
        <p14:creationId xmlns:p14="http://schemas.microsoft.com/office/powerpoint/2010/main" val="25746489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99792" y="260648"/>
            <a:ext cx="4070345" cy="369332"/>
          </a:xfrm>
          <a:prstGeom prst="rect">
            <a:avLst/>
          </a:prstGeom>
        </p:spPr>
        <p:txBody>
          <a:bodyPr wrap="none">
            <a:spAutoFit/>
          </a:bodyPr>
          <a:lstStyle/>
          <a:p>
            <a:r>
              <a:rPr lang="hu-HU" dirty="0"/>
              <a:t>1881-1973 PICASSO, Pablo </a:t>
            </a:r>
            <a:r>
              <a:rPr lang="hu-HU" dirty="0" err="1" smtClean="0"/>
              <a:t>Ruiz</a:t>
            </a:r>
            <a:r>
              <a:rPr lang="hu-HU" dirty="0" smtClean="0"/>
              <a:t> /92/</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700" y="908720"/>
            <a:ext cx="4150812" cy="5949280"/>
          </a:xfrm>
          <a:prstGeom prst="rect">
            <a:avLst/>
          </a:prstGeom>
        </p:spPr>
      </p:pic>
    </p:spTree>
    <p:extLst>
      <p:ext uri="{BB962C8B-B14F-4D97-AF65-F5344CB8AC3E}">
        <p14:creationId xmlns:p14="http://schemas.microsoft.com/office/powerpoint/2010/main" val="11754658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887" y="95250"/>
            <a:ext cx="5610225" cy="6667500"/>
          </a:xfrm>
          <a:prstGeom prst="rect">
            <a:avLst/>
          </a:prstGeom>
        </p:spPr>
      </p:pic>
    </p:spTree>
    <p:extLst>
      <p:ext uri="{BB962C8B-B14F-4D97-AF65-F5344CB8AC3E}">
        <p14:creationId xmlns:p14="http://schemas.microsoft.com/office/powerpoint/2010/main" val="38792320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875" y="1804987"/>
            <a:ext cx="4286250" cy="3248025"/>
          </a:xfrm>
          <a:prstGeom prst="rect">
            <a:avLst/>
          </a:prstGeom>
        </p:spPr>
      </p:pic>
      <p:sp>
        <p:nvSpPr>
          <p:cNvPr id="3" name="Téglalap 2"/>
          <p:cNvSpPr/>
          <p:nvPr/>
        </p:nvSpPr>
        <p:spPr>
          <a:xfrm>
            <a:off x="2346551" y="6165304"/>
            <a:ext cx="4450898" cy="369332"/>
          </a:xfrm>
          <a:prstGeom prst="rect">
            <a:avLst/>
          </a:prstGeom>
        </p:spPr>
        <p:txBody>
          <a:bodyPr wrap="none">
            <a:spAutoFit/>
          </a:bodyPr>
          <a:lstStyle/>
          <a:p>
            <a:r>
              <a:rPr lang="hu-HU" dirty="0" err="1"/>
              <a:t>picasso</a:t>
            </a:r>
            <a:r>
              <a:rPr lang="hu-HU" dirty="0"/>
              <a:t>_1967_Man_</a:t>
            </a:r>
            <a:r>
              <a:rPr lang="hu-HU" dirty="0" err="1"/>
              <a:t>with</a:t>
            </a:r>
            <a:r>
              <a:rPr lang="hu-HU" dirty="0"/>
              <a:t>_</a:t>
            </a:r>
            <a:r>
              <a:rPr lang="hu-HU" dirty="0" err="1"/>
              <a:t>Nude</a:t>
            </a:r>
            <a:r>
              <a:rPr lang="hu-HU" dirty="0"/>
              <a:t>_Woman2</a:t>
            </a:r>
          </a:p>
        </p:txBody>
      </p:sp>
    </p:spTree>
    <p:extLst>
      <p:ext uri="{BB962C8B-B14F-4D97-AF65-F5344CB8AC3E}">
        <p14:creationId xmlns:p14="http://schemas.microsoft.com/office/powerpoint/2010/main" val="12547278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88640"/>
            <a:ext cx="6886575" cy="5543550"/>
          </a:xfrm>
          <a:prstGeom prst="rect">
            <a:avLst/>
          </a:prstGeom>
        </p:spPr>
      </p:pic>
      <p:sp>
        <p:nvSpPr>
          <p:cNvPr id="4" name="Téglalap 3"/>
          <p:cNvSpPr/>
          <p:nvPr/>
        </p:nvSpPr>
        <p:spPr>
          <a:xfrm>
            <a:off x="3059832" y="6237312"/>
            <a:ext cx="3070071" cy="369332"/>
          </a:xfrm>
          <a:prstGeom prst="rect">
            <a:avLst/>
          </a:prstGeom>
        </p:spPr>
        <p:txBody>
          <a:bodyPr wrap="none">
            <a:spAutoFit/>
          </a:bodyPr>
          <a:lstStyle/>
          <a:p>
            <a:r>
              <a:rPr lang="hu-HU" dirty="0" err="1"/>
              <a:t>picasso</a:t>
            </a:r>
            <a:r>
              <a:rPr lang="hu-HU" dirty="0"/>
              <a:t>_1969_The_</a:t>
            </a:r>
            <a:r>
              <a:rPr lang="hu-HU" dirty="0" err="1"/>
              <a:t>Kiss.jpg</a:t>
            </a:r>
            <a:endParaRPr lang="hu-HU" dirty="0"/>
          </a:p>
        </p:txBody>
      </p:sp>
    </p:spTree>
    <p:extLst>
      <p:ext uri="{BB962C8B-B14F-4D97-AF65-F5344CB8AC3E}">
        <p14:creationId xmlns:p14="http://schemas.microsoft.com/office/powerpoint/2010/main" val="18735677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515" y="-23682"/>
            <a:ext cx="5266944" cy="6858000"/>
          </a:xfrm>
          <a:prstGeom prst="rect">
            <a:avLst/>
          </a:prstGeom>
        </p:spPr>
      </p:pic>
      <p:sp>
        <p:nvSpPr>
          <p:cNvPr id="4" name="Téglalap 3"/>
          <p:cNvSpPr/>
          <p:nvPr/>
        </p:nvSpPr>
        <p:spPr>
          <a:xfrm>
            <a:off x="26422" y="6200884"/>
            <a:ext cx="3321442" cy="646331"/>
          </a:xfrm>
          <a:prstGeom prst="rect">
            <a:avLst/>
          </a:prstGeom>
        </p:spPr>
        <p:txBody>
          <a:bodyPr wrap="square">
            <a:spAutoFit/>
          </a:bodyPr>
          <a:lstStyle/>
          <a:p>
            <a:r>
              <a:rPr lang="hu-HU" dirty="0" err="1"/>
              <a:t>picasso</a:t>
            </a:r>
            <a:r>
              <a:rPr lang="hu-HU" dirty="0"/>
              <a:t>_1971_</a:t>
            </a:r>
            <a:r>
              <a:rPr lang="hu-HU" dirty="0" err="1"/>
              <a:t>Portrait</a:t>
            </a:r>
            <a:r>
              <a:rPr lang="hu-HU" dirty="0"/>
              <a:t>_of_Man_</a:t>
            </a:r>
            <a:r>
              <a:rPr lang="hu-HU" dirty="0" err="1"/>
              <a:t>in</a:t>
            </a:r>
            <a:r>
              <a:rPr lang="hu-HU" dirty="0"/>
              <a:t>_a_Hat</a:t>
            </a:r>
          </a:p>
        </p:txBody>
      </p:sp>
    </p:spTree>
    <p:extLst>
      <p:ext uri="{BB962C8B-B14F-4D97-AF65-F5344CB8AC3E}">
        <p14:creationId xmlns:p14="http://schemas.microsoft.com/office/powerpoint/2010/main" val="35424647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728" y="0"/>
            <a:ext cx="5294243" cy="6858000"/>
          </a:xfrm>
          <a:prstGeom prst="rect">
            <a:avLst/>
          </a:prstGeom>
        </p:spPr>
      </p:pic>
      <p:sp>
        <p:nvSpPr>
          <p:cNvPr id="3" name="Téglalap 2"/>
          <p:cNvSpPr/>
          <p:nvPr/>
        </p:nvSpPr>
        <p:spPr>
          <a:xfrm>
            <a:off x="323528" y="6237312"/>
            <a:ext cx="3082895" cy="369332"/>
          </a:xfrm>
          <a:prstGeom prst="rect">
            <a:avLst/>
          </a:prstGeom>
        </p:spPr>
        <p:txBody>
          <a:bodyPr wrap="none">
            <a:spAutoFit/>
          </a:bodyPr>
          <a:lstStyle/>
          <a:p>
            <a:r>
              <a:rPr lang="hu-HU" dirty="0" err="1"/>
              <a:t>picasso</a:t>
            </a:r>
            <a:r>
              <a:rPr lang="hu-HU" dirty="0"/>
              <a:t>_1972_Self-Portrait2</a:t>
            </a:r>
          </a:p>
        </p:txBody>
      </p:sp>
    </p:spTree>
    <p:extLst>
      <p:ext uri="{BB962C8B-B14F-4D97-AF65-F5344CB8AC3E}">
        <p14:creationId xmlns:p14="http://schemas.microsoft.com/office/powerpoint/2010/main" val="16874723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03848" y="260648"/>
            <a:ext cx="3241015" cy="369332"/>
          </a:xfrm>
          <a:prstGeom prst="rect">
            <a:avLst/>
          </a:prstGeom>
        </p:spPr>
        <p:txBody>
          <a:bodyPr wrap="none">
            <a:spAutoFit/>
          </a:bodyPr>
          <a:lstStyle/>
          <a:p>
            <a:r>
              <a:rPr lang="hu-HU" dirty="0"/>
              <a:t>1883-1976 CZÓBEL </a:t>
            </a:r>
            <a:r>
              <a:rPr lang="hu-HU" dirty="0" smtClean="0"/>
              <a:t>Béla/ 93/</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487" y="1116157"/>
            <a:ext cx="3175000" cy="4622800"/>
          </a:xfrm>
          <a:prstGeom prst="rect">
            <a:avLst/>
          </a:prstGeom>
        </p:spPr>
      </p:pic>
      <p:sp>
        <p:nvSpPr>
          <p:cNvPr id="5" name="Téglalap 4"/>
          <p:cNvSpPr/>
          <p:nvPr/>
        </p:nvSpPr>
        <p:spPr>
          <a:xfrm>
            <a:off x="2843808" y="6211669"/>
            <a:ext cx="4572000" cy="646331"/>
          </a:xfrm>
          <a:prstGeom prst="rect">
            <a:avLst/>
          </a:prstGeom>
        </p:spPr>
        <p:txBody>
          <a:bodyPr>
            <a:spAutoFit/>
          </a:bodyPr>
          <a:lstStyle/>
          <a:p>
            <a:r>
              <a:rPr lang="hu-HU" dirty="0"/>
              <a:t>Czóbel Béla szalmakalapos portréja</a:t>
            </a:r>
          </a:p>
          <a:p>
            <a:r>
              <a:rPr lang="hu-HU" dirty="0"/>
              <a:t>Kernstok Károly festménye (1907)</a:t>
            </a:r>
          </a:p>
        </p:txBody>
      </p:sp>
    </p:spTree>
    <p:extLst>
      <p:ext uri="{BB962C8B-B14F-4D97-AF65-F5344CB8AC3E}">
        <p14:creationId xmlns:p14="http://schemas.microsoft.com/office/powerpoint/2010/main" val="12433647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3" y="0"/>
            <a:ext cx="8906494" cy="6858000"/>
          </a:xfrm>
          <a:prstGeom prst="rect">
            <a:avLst/>
          </a:prstGeom>
        </p:spPr>
      </p:pic>
    </p:spTree>
    <p:extLst>
      <p:ext uri="{BB962C8B-B14F-4D97-AF65-F5344CB8AC3E}">
        <p14:creationId xmlns:p14="http://schemas.microsoft.com/office/powerpoint/2010/main" val="9147319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14" y="0"/>
            <a:ext cx="8327571" cy="6858000"/>
          </a:xfrm>
          <a:prstGeom prst="rect">
            <a:avLst/>
          </a:prstGeom>
        </p:spPr>
      </p:pic>
    </p:spTree>
    <p:extLst>
      <p:ext uri="{BB962C8B-B14F-4D97-AF65-F5344CB8AC3E}">
        <p14:creationId xmlns:p14="http://schemas.microsoft.com/office/powerpoint/2010/main" val="1530271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hu-HU" sz="3600" smtClean="0"/>
              <a:t>Tiziano Vecellio</a:t>
            </a:r>
            <a:br>
              <a:rPr lang="hu-HU" sz="3600" smtClean="0"/>
            </a:br>
            <a:r>
              <a:rPr lang="it-IT" sz="1800" smtClean="0"/>
              <a:t>Pieve di Cadore, Veneto, 1477/1485? – Velence, 1576. augusztus 27.</a:t>
            </a:r>
            <a:endParaRPr lang="hu-HU" sz="1800" smtClean="0"/>
          </a:p>
        </p:txBody>
      </p:sp>
      <p:pic>
        <p:nvPicPr>
          <p:cNvPr id="76807" name="Picture 7" descr="800px-Vecellio_di_Gregorio_Tiziano_-_autoritratto"/>
          <p:cNvPicPr>
            <a:picLocks noChangeAspect="1" noChangeArrowheads="1"/>
          </p:cNvPicPr>
          <p:nvPr/>
        </p:nvPicPr>
        <p:blipFill>
          <a:blip r:embed="rId2"/>
          <a:srcRect/>
          <a:stretch>
            <a:fillRect/>
          </a:stretch>
        </p:blipFill>
        <p:spPr bwMode="auto">
          <a:xfrm>
            <a:off x="1042988" y="2133600"/>
            <a:ext cx="3479800" cy="4724400"/>
          </a:xfrm>
          <a:prstGeom prst="rect">
            <a:avLst/>
          </a:prstGeom>
          <a:noFill/>
        </p:spPr>
      </p:pic>
      <p:sp>
        <p:nvSpPr>
          <p:cNvPr id="76808" name="Rectangle 8"/>
          <p:cNvSpPr>
            <a:spLocks noChangeArrowheads="1"/>
          </p:cNvSpPr>
          <p:nvPr/>
        </p:nvSpPr>
        <p:spPr bwMode="auto">
          <a:xfrm>
            <a:off x="5219700" y="6491288"/>
            <a:ext cx="2838450" cy="366712"/>
          </a:xfrm>
          <a:prstGeom prst="rect">
            <a:avLst/>
          </a:prstGeom>
          <a:noFill/>
          <a:ln w="9525">
            <a:noFill/>
            <a:miter lim="800000"/>
            <a:headEnd/>
            <a:tailEnd/>
          </a:ln>
          <a:effectLst/>
        </p:spPr>
        <p:txBody>
          <a:bodyPr wrap="none" anchor="ctr">
            <a:spAutoFit/>
          </a:bodyPr>
          <a:lstStyle/>
          <a:p>
            <a:r>
              <a:rPr lang="hu-HU"/>
              <a:t>Tiziano </a:t>
            </a:r>
            <a:r>
              <a:rPr lang="hu-HU">
                <a:hlinkClick r:id="rId3" tooltip="Önarckép"/>
              </a:rPr>
              <a:t>önarcképe</a:t>
            </a:r>
            <a:r>
              <a:rPr lang="hu-HU"/>
              <a:t> (</a:t>
            </a:r>
            <a:r>
              <a:rPr lang="hu-HU">
                <a:hlinkClick r:id="rId4" tooltip="1567"/>
              </a:rPr>
              <a:t>1567</a:t>
            </a:r>
            <a:r>
              <a:rPr lang="hu-HU"/>
              <a:t>) </a:t>
            </a:r>
          </a:p>
        </p:txBody>
      </p:sp>
    </p:spTree>
    <p:extLst>
      <p:ext uri="{BB962C8B-B14F-4D97-AF65-F5344CB8AC3E}">
        <p14:creationId xmlns:p14="http://schemas.microsoft.com/office/powerpoint/2010/main" val="11597041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294"/>
            <a:ext cx="9144000" cy="6395411"/>
          </a:xfrm>
          <a:prstGeom prst="rect">
            <a:avLst/>
          </a:prstGeom>
        </p:spPr>
      </p:pic>
    </p:spTree>
    <p:extLst>
      <p:ext uri="{BB962C8B-B14F-4D97-AF65-F5344CB8AC3E}">
        <p14:creationId xmlns:p14="http://schemas.microsoft.com/office/powerpoint/2010/main" val="7822380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771800" y="188640"/>
            <a:ext cx="3758465" cy="369332"/>
          </a:xfrm>
          <a:prstGeom prst="rect">
            <a:avLst/>
          </a:prstGeom>
        </p:spPr>
        <p:txBody>
          <a:bodyPr wrap="none">
            <a:spAutoFit/>
          </a:bodyPr>
          <a:lstStyle/>
          <a:p>
            <a:r>
              <a:rPr lang="hu-HU" dirty="0"/>
              <a:t>1887-1968 DUCHAMP, </a:t>
            </a:r>
            <a:r>
              <a:rPr lang="hu-HU" dirty="0" smtClean="0"/>
              <a:t>Marcel /81/</a:t>
            </a:r>
            <a:endParaRPr lang="hu-HU" dirty="0"/>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9926" y="908721"/>
            <a:ext cx="3670339" cy="5402966"/>
          </a:xfrm>
          <a:prstGeom prst="rect">
            <a:avLst/>
          </a:prstGeom>
        </p:spPr>
      </p:pic>
    </p:spTree>
    <p:extLst>
      <p:ext uri="{BB962C8B-B14F-4D97-AF65-F5344CB8AC3E}">
        <p14:creationId xmlns:p14="http://schemas.microsoft.com/office/powerpoint/2010/main" val="30914572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389" y="0"/>
            <a:ext cx="4987636" cy="6858000"/>
          </a:xfrm>
          <a:prstGeom prst="rect">
            <a:avLst/>
          </a:prstGeom>
        </p:spPr>
      </p:pic>
      <p:sp>
        <p:nvSpPr>
          <p:cNvPr id="4" name="Téglalap 3"/>
          <p:cNvSpPr/>
          <p:nvPr/>
        </p:nvSpPr>
        <p:spPr>
          <a:xfrm>
            <a:off x="0" y="5655112"/>
            <a:ext cx="4572000" cy="1200329"/>
          </a:xfrm>
          <a:prstGeom prst="rect">
            <a:avLst/>
          </a:prstGeom>
        </p:spPr>
        <p:txBody>
          <a:bodyPr>
            <a:spAutoFit/>
          </a:bodyPr>
          <a:lstStyle/>
          <a:p>
            <a:r>
              <a:rPr lang="fr-FR" dirty="0"/>
              <a:t>Marcel Duchamp, Nude (Study), Sad Young Man on a Train (Nu [esquisse], jeune homme triste dans un train), 1911–12,</a:t>
            </a:r>
            <a:endParaRPr lang="hu-HU" dirty="0"/>
          </a:p>
        </p:txBody>
      </p:sp>
    </p:spTree>
    <p:extLst>
      <p:ext uri="{BB962C8B-B14F-4D97-AF65-F5344CB8AC3E}">
        <p14:creationId xmlns:p14="http://schemas.microsoft.com/office/powerpoint/2010/main" val="8790392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054" y="0"/>
            <a:ext cx="6485106" cy="6858000"/>
          </a:xfrm>
          <a:prstGeom prst="rect">
            <a:avLst/>
          </a:prstGeom>
        </p:spPr>
      </p:pic>
      <p:sp>
        <p:nvSpPr>
          <p:cNvPr id="4" name="Téglalap 3"/>
          <p:cNvSpPr/>
          <p:nvPr/>
        </p:nvSpPr>
        <p:spPr>
          <a:xfrm>
            <a:off x="179512" y="6309320"/>
            <a:ext cx="1659429" cy="369332"/>
          </a:xfrm>
          <a:prstGeom prst="rect">
            <a:avLst/>
          </a:prstGeom>
        </p:spPr>
        <p:txBody>
          <a:bodyPr wrap="none">
            <a:spAutoFit/>
          </a:bodyPr>
          <a:lstStyle/>
          <a:p>
            <a:r>
              <a:rPr lang="hu-HU" dirty="0" err="1"/>
              <a:t>Fountain</a:t>
            </a:r>
            <a:r>
              <a:rPr lang="hu-HU" dirty="0"/>
              <a:t> 1917</a:t>
            </a:r>
          </a:p>
        </p:txBody>
      </p:sp>
    </p:spTree>
    <p:extLst>
      <p:ext uri="{BB962C8B-B14F-4D97-AF65-F5344CB8AC3E}">
        <p14:creationId xmlns:p14="http://schemas.microsoft.com/office/powerpoint/2010/main" val="25628651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0"/>
            <a:ext cx="4364179" cy="6895404"/>
          </a:xfrm>
          <a:prstGeom prst="rect">
            <a:avLst/>
          </a:prstGeom>
        </p:spPr>
      </p:pic>
      <p:sp>
        <p:nvSpPr>
          <p:cNvPr id="4" name="Téglalap 3"/>
          <p:cNvSpPr/>
          <p:nvPr/>
        </p:nvSpPr>
        <p:spPr>
          <a:xfrm>
            <a:off x="179512" y="6237312"/>
            <a:ext cx="4185761" cy="369332"/>
          </a:xfrm>
          <a:prstGeom prst="rect">
            <a:avLst/>
          </a:prstGeom>
        </p:spPr>
        <p:txBody>
          <a:bodyPr wrap="none">
            <a:spAutoFit/>
          </a:bodyPr>
          <a:lstStyle/>
          <a:p>
            <a:r>
              <a:rPr lang="hu-HU" dirty="0"/>
              <a:t>L.H.O.O.Q. </a:t>
            </a:r>
            <a:r>
              <a:rPr lang="hu-HU" dirty="0" err="1"/>
              <a:t>by</a:t>
            </a:r>
            <a:r>
              <a:rPr lang="hu-HU" dirty="0"/>
              <a:t> Marcel </a:t>
            </a:r>
            <a:r>
              <a:rPr lang="hu-HU" dirty="0" err="1"/>
              <a:t>Duchamp</a:t>
            </a:r>
            <a:r>
              <a:rPr lang="hu-HU" dirty="0"/>
              <a:t> (1919)</a:t>
            </a:r>
          </a:p>
        </p:txBody>
      </p:sp>
    </p:spTree>
    <p:extLst>
      <p:ext uri="{BB962C8B-B14F-4D97-AF65-F5344CB8AC3E}">
        <p14:creationId xmlns:p14="http://schemas.microsoft.com/office/powerpoint/2010/main" val="8601667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764704"/>
            <a:ext cx="4426946" cy="5688631"/>
          </a:xfrm>
          <a:prstGeom prst="rect">
            <a:avLst/>
          </a:prstGeom>
        </p:spPr>
      </p:pic>
    </p:spTree>
    <p:extLst>
      <p:ext uri="{BB962C8B-B14F-4D97-AF65-F5344CB8AC3E}">
        <p14:creationId xmlns:p14="http://schemas.microsoft.com/office/powerpoint/2010/main" val="30902166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03848" y="332656"/>
            <a:ext cx="2775119" cy="369332"/>
          </a:xfrm>
          <a:prstGeom prst="rect">
            <a:avLst/>
          </a:prstGeom>
        </p:spPr>
        <p:txBody>
          <a:bodyPr wrap="none">
            <a:spAutoFit/>
          </a:bodyPr>
          <a:lstStyle/>
          <a:p>
            <a:r>
              <a:rPr lang="hu-HU" dirty="0"/>
              <a:t>1887-1972 UITZ </a:t>
            </a:r>
            <a:r>
              <a:rPr lang="hu-HU" dirty="0" smtClean="0"/>
              <a:t>Béla/85/</a:t>
            </a:r>
            <a:endParaRPr lang="hu-HU"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591" y="836712"/>
            <a:ext cx="4425219" cy="5616624"/>
          </a:xfrm>
          <a:prstGeom prst="rect">
            <a:avLst/>
          </a:prstGeom>
        </p:spPr>
      </p:pic>
    </p:spTree>
    <p:extLst>
      <p:ext uri="{BB962C8B-B14F-4D97-AF65-F5344CB8AC3E}">
        <p14:creationId xmlns:p14="http://schemas.microsoft.com/office/powerpoint/2010/main" val="41474563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609600"/>
            <a:ext cx="7753350" cy="5638800"/>
          </a:xfrm>
          <a:prstGeom prst="rect">
            <a:avLst/>
          </a:prstGeom>
        </p:spPr>
      </p:pic>
    </p:spTree>
    <p:extLst>
      <p:ext uri="{BB962C8B-B14F-4D97-AF65-F5344CB8AC3E}">
        <p14:creationId xmlns:p14="http://schemas.microsoft.com/office/powerpoint/2010/main" val="15396720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666" y="0"/>
            <a:ext cx="6688667" cy="6858000"/>
          </a:xfrm>
          <a:prstGeom prst="rect">
            <a:avLst/>
          </a:prstGeom>
        </p:spPr>
      </p:pic>
    </p:spTree>
    <p:extLst>
      <p:ext uri="{BB962C8B-B14F-4D97-AF65-F5344CB8AC3E}">
        <p14:creationId xmlns:p14="http://schemas.microsoft.com/office/powerpoint/2010/main" val="34062475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225" y="381000"/>
            <a:ext cx="4781550" cy="6096000"/>
          </a:xfrm>
          <a:prstGeom prst="rect">
            <a:avLst/>
          </a:prstGeom>
        </p:spPr>
      </p:pic>
    </p:spTree>
    <p:extLst>
      <p:ext uri="{BB962C8B-B14F-4D97-AF65-F5344CB8AC3E}">
        <p14:creationId xmlns:p14="http://schemas.microsoft.com/office/powerpoint/2010/main" val="236089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Tiziano: Pietá"/>
          <p:cNvPicPr>
            <a:picLocks noChangeAspect="1" noChangeArrowheads="1"/>
          </p:cNvPicPr>
          <p:nvPr/>
        </p:nvPicPr>
        <p:blipFill>
          <a:blip r:embed="rId2"/>
          <a:srcRect/>
          <a:stretch>
            <a:fillRect/>
          </a:stretch>
        </p:blipFill>
        <p:spPr bwMode="auto">
          <a:xfrm>
            <a:off x="0" y="0"/>
            <a:ext cx="6584950" cy="6858000"/>
          </a:xfrm>
          <a:prstGeom prst="rect">
            <a:avLst/>
          </a:prstGeom>
          <a:noFill/>
          <a:ln w="9525">
            <a:noFill/>
            <a:miter lim="800000"/>
            <a:headEnd/>
            <a:tailEnd/>
          </a:ln>
        </p:spPr>
      </p:pic>
      <p:sp>
        <p:nvSpPr>
          <p:cNvPr id="38915" name="Téglalap 4"/>
          <p:cNvSpPr>
            <a:spLocks noChangeArrowheads="1"/>
          </p:cNvSpPr>
          <p:nvPr/>
        </p:nvSpPr>
        <p:spPr bwMode="auto">
          <a:xfrm>
            <a:off x="6659563" y="6021388"/>
            <a:ext cx="2632075" cy="641350"/>
          </a:xfrm>
          <a:prstGeom prst="rect">
            <a:avLst/>
          </a:prstGeom>
          <a:noFill/>
          <a:ln w="9525">
            <a:noFill/>
            <a:miter lim="800000"/>
            <a:headEnd/>
            <a:tailEnd/>
          </a:ln>
        </p:spPr>
        <p:txBody>
          <a:bodyPr>
            <a:spAutoFit/>
          </a:bodyPr>
          <a:lstStyle/>
          <a:p>
            <a:r>
              <a:rPr lang="en-US" i="1">
                <a:latin typeface="Corbel" pitchFamily="34" charset="0"/>
                <a:hlinkClick r:id="rId3" tooltip="Pietà (Titian)"/>
              </a:rPr>
              <a:t>Pietà</a:t>
            </a:r>
            <a:r>
              <a:rPr lang="en-US">
                <a:latin typeface="Corbel" pitchFamily="34" charset="0"/>
              </a:rPr>
              <a:t>, c. 1576, his last painting.</a:t>
            </a:r>
            <a:endParaRPr lang="hu-HU">
              <a:latin typeface="Corbel" pitchFamily="34" charset="0"/>
            </a:endParaRPr>
          </a:p>
        </p:txBody>
      </p:sp>
    </p:spTree>
    <p:extLst>
      <p:ext uri="{BB962C8B-B14F-4D97-AF65-F5344CB8AC3E}">
        <p14:creationId xmlns:p14="http://schemas.microsoft.com/office/powerpoint/2010/main" val="15628985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99792" y="188640"/>
            <a:ext cx="3518912" cy="369332"/>
          </a:xfrm>
          <a:prstGeom prst="rect">
            <a:avLst/>
          </a:prstGeom>
        </p:spPr>
        <p:txBody>
          <a:bodyPr wrap="none">
            <a:spAutoFit/>
          </a:bodyPr>
          <a:lstStyle/>
          <a:p>
            <a:r>
              <a:rPr lang="hu-HU" dirty="0"/>
              <a:t>1887-1985 CHAGALL, </a:t>
            </a:r>
            <a:r>
              <a:rPr lang="hu-HU" dirty="0" smtClean="0"/>
              <a:t>Marc /98/</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605" y="1268760"/>
            <a:ext cx="4295285" cy="5589240"/>
          </a:xfrm>
          <a:prstGeom prst="rect">
            <a:avLst/>
          </a:prstGeom>
        </p:spPr>
      </p:pic>
    </p:spTree>
    <p:extLst>
      <p:ext uri="{BB962C8B-B14F-4D97-AF65-F5344CB8AC3E}">
        <p14:creationId xmlns:p14="http://schemas.microsoft.com/office/powerpoint/2010/main" val="2492065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6959" y="186489"/>
            <a:ext cx="5567041" cy="6684268"/>
          </a:xfrm>
          <a:prstGeom prst="rect">
            <a:avLst/>
          </a:prstGeom>
        </p:spPr>
      </p:pic>
      <p:sp>
        <p:nvSpPr>
          <p:cNvPr id="4" name="Téglalap 3"/>
          <p:cNvSpPr/>
          <p:nvPr/>
        </p:nvSpPr>
        <p:spPr>
          <a:xfrm>
            <a:off x="11106" y="5373216"/>
            <a:ext cx="3565853" cy="923330"/>
          </a:xfrm>
          <a:prstGeom prst="rect">
            <a:avLst/>
          </a:prstGeom>
        </p:spPr>
        <p:txBody>
          <a:bodyPr wrap="square">
            <a:spAutoFit/>
          </a:bodyPr>
          <a:lstStyle/>
          <a:p>
            <a:r>
              <a:rPr lang="en-US" dirty="0"/>
              <a:t>Marc Chagall, 1912, The Fiddler, an inspiration for the musical Fiddler on the Roof[18]</a:t>
            </a:r>
            <a:endParaRPr lang="hu-HU" dirty="0"/>
          </a:p>
        </p:txBody>
      </p:sp>
    </p:spTree>
    <p:extLst>
      <p:ext uri="{BB962C8B-B14F-4D97-AF65-F5344CB8AC3E}">
        <p14:creationId xmlns:p14="http://schemas.microsoft.com/office/powerpoint/2010/main" val="16266544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4" name="Téglalap 3"/>
          <p:cNvSpPr/>
          <p:nvPr/>
        </p:nvSpPr>
        <p:spPr>
          <a:xfrm>
            <a:off x="0" y="4797152"/>
            <a:ext cx="3491880" cy="646331"/>
          </a:xfrm>
          <a:prstGeom prst="rect">
            <a:avLst/>
          </a:prstGeom>
        </p:spPr>
        <p:txBody>
          <a:bodyPr wrap="square">
            <a:spAutoFit/>
          </a:bodyPr>
          <a:lstStyle/>
          <a:p>
            <a:r>
              <a:rPr lang="en-US" dirty="0"/>
              <a:t>Stained glass windows in Reims Cathedral, 1974</a:t>
            </a:r>
            <a:endParaRPr lang="hu-HU" dirty="0"/>
          </a:p>
        </p:txBody>
      </p:sp>
    </p:spTree>
    <p:extLst>
      <p:ext uri="{BB962C8B-B14F-4D97-AF65-F5344CB8AC3E}">
        <p14:creationId xmlns:p14="http://schemas.microsoft.com/office/powerpoint/2010/main" val="35888687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987824" y="188640"/>
            <a:ext cx="3121432" cy="369332"/>
          </a:xfrm>
          <a:prstGeom prst="rect">
            <a:avLst/>
          </a:prstGeom>
        </p:spPr>
        <p:txBody>
          <a:bodyPr wrap="none">
            <a:spAutoFit/>
          </a:bodyPr>
          <a:lstStyle/>
          <a:p>
            <a:r>
              <a:rPr lang="hu-HU" dirty="0"/>
              <a:t>1891-1976 ERNST, </a:t>
            </a:r>
            <a:r>
              <a:rPr lang="hu-HU" dirty="0" smtClean="0"/>
              <a:t>Max /85/</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514475"/>
            <a:ext cx="2362200" cy="3829050"/>
          </a:xfrm>
          <a:prstGeom prst="rect">
            <a:avLst/>
          </a:prstGeom>
        </p:spPr>
      </p:pic>
    </p:spTree>
    <p:extLst>
      <p:ext uri="{BB962C8B-B14F-4D97-AF65-F5344CB8AC3E}">
        <p14:creationId xmlns:p14="http://schemas.microsoft.com/office/powerpoint/2010/main" val="26194332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371475"/>
            <a:ext cx="4838700" cy="6115050"/>
          </a:xfrm>
          <a:prstGeom prst="rect">
            <a:avLst/>
          </a:prstGeom>
        </p:spPr>
      </p:pic>
      <p:sp>
        <p:nvSpPr>
          <p:cNvPr id="4" name="Téglalap 3"/>
          <p:cNvSpPr/>
          <p:nvPr/>
        </p:nvSpPr>
        <p:spPr>
          <a:xfrm>
            <a:off x="2447059" y="6301859"/>
            <a:ext cx="4249881" cy="369332"/>
          </a:xfrm>
          <a:prstGeom prst="rect">
            <a:avLst/>
          </a:prstGeom>
        </p:spPr>
        <p:txBody>
          <a:bodyPr wrap="none">
            <a:spAutoFit/>
          </a:bodyPr>
          <a:lstStyle/>
          <a:p>
            <a:r>
              <a:rPr lang="hu-HU" dirty="0" err="1"/>
              <a:t>the</a:t>
            </a:r>
            <a:r>
              <a:rPr lang="hu-HU" dirty="0"/>
              <a:t>_</a:t>
            </a:r>
            <a:r>
              <a:rPr lang="hu-HU" dirty="0" err="1"/>
              <a:t>handsome</a:t>
            </a:r>
            <a:r>
              <a:rPr lang="hu-HU" dirty="0"/>
              <a:t>_</a:t>
            </a:r>
            <a:r>
              <a:rPr lang="hu-HU" dirty="0" err="1"/>
              <a:t>gardeners</a:t>
            </a:r>
            <a:r>
              <a:rPr lang="hu-HU" dirty="0"/>
              <a:t>_</a:t>
            </a:r>
            <a:r>
              <a:rPr lang="hu-HU" dirty="0" err="1"/>
              <a:t>return</a:t>
            </a:r>
            <a:r>
              <a:rPr lang="hu-HU" dirty="0"/>
              <a:t>_1967</a:t>
            </a:r>
          </a:p>
        </p:txBody>
      </p:sp>
    </p:spTree>
    <p:extLst>
      <p:ext uri="{BB962C8B-B14F-4D97-AF65-F5344CB8AC3E}">
        <p14:creationId xmlns:p14="http://schemas.microsoft.com/office/powerpoint/2010/main" val="11271226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62" y="704850"/>
            <a:ext cx="7153275" cy="5448300"/>
          </a:xfrm>
          <a:prstGeom prst="rect">
            <a:avLst/>
          </a:prstGeom>
        </p:spPr>
      </p:pic>
      <p:sp>
        <p:nvSpPr>
          <p:cNvPr id="3" name="Téglalap 2"/>
          <p:cNvSpPr/>
          <p:nvPr/>
        </p:nvSpPr>
        <p:spPr>
          <a:xfrm>
            <a:off x="2051720" y="6309320"/>
            <a:ext cx="4493538" cy="369332"/>
          </a:xfrm>
          <a:prstGeom prst="rect">
            <a:avLst/>
          </a:prstGeom>
        </p:spPr>
        <p:txBody>
          <a:bodyPr wrap="none">
            <a:spAutoFit/>
          </a:bodyPr>
          <a:lstStyle/>
          <a:p>
            <a:r>
              <a:rPr lang="hu-HU" dirty="0" err="1"/>
              <a:t>ernst</a:t>
            </a:r>
            <a:r>
              <a:rPr lang="hu-HU" dirty="0"/>
              <a:t>_1968_</a:t>
            </a:r>
            <a:r>
              <a:rPr lang="hu-HU" dirty="0" err="1"/>
              <a:t>Sign</a:t>
            </a:r>
            <a:r>
              <a:rPr lang="hu-HU" dirty="0"/>
              <a:t>_</a:t>
            </a:r>
            <a:r>
              <a:rPr lang="hu-HU" dirty="0" err="1"/>
              <a:t>for</a:t>
            </a:r>
            <a:r>
              <a:rPr lang="hu-HU" dirty="0"/>
              <a:t>_a_</a:t>
            </a:r>
            <a:r>
              <a:rPr lang="hu-HU" dirty="0" err="1"/>
              <a:t>School</a:t>
            </a:r>
            <a:r>
              <a:rPr lang="hu-HU" dirty="0"/>
              <a:t>_</a:t>
            </a:r>
            <a:r>
              <a:rPr lang="hu-HU" dirty="0" err="1"/>
              <a:t>Monsters</a:t>
            </a:r>
            <a:endParaRPr lang="hu-HU" dirty="0"/>
          </a:p>
        </p:txBody>
      </p:sp>
    </p:spTree>
    <p:extLst>
      <p:ext uri="{BB962C8B-B14F-4D97-AF65-F5344CB8AC3E}">
        <p14:creationId xmlns:p14="http://schemas.microsoft.com/office/powerpoint/2010/main" val="40982514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771800" y="116632"/>
            <a:ext cx="3784049" cy="369332"/>
          </a:xfrm>
          <a:prstGeom prst="rect">
            <a:avLst/>
          </a:prstGeom>
        </p:spPr>
        <p:txBody>
          <a:bodyPr wrap="none">
            <a:spAutoFit/>
          </a:bodyPr>
          <a:lstStyle/>
          <a:p>
            <a:r>
              <a:rPr lang="hu-HU" dirty="0"/>
              <a:t>1893-1976 BORTNYIK </a:t>
            </a:r>
            <a:r>
              <a:rPr lang="hu-HU" dirty="0" smtClean="0"/>
              <a:t>Sándor /83/</a:t>
            </a:r>
            <a:endParaRPr lang="hu-HU"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1" y="980728"/>
            <a:ext cx="3843716" cy="4605032"/>
          </a:xfrm>
          <a:prstGeom prst="rect">
            <a:avLst/>
          </a:prstGeom>
        </p:spPr>
      </p:pic>
    </p:spTree>
    <p:extLst>
      <p:ext uri="{BB962C8B-B14F-4D97-AF65-F5344CB8AC3E}">
        <p14:creationId xmlns:p14="http://schemas.microsoft.com/office/powerpoint/2010/main" val="2111608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287" y="381000"/>
            <a:ext cx="4543425" cy="6096000"/>
          </a:xfrm>
          <a:prstGeom prst="rect">
            <a:avLst/>
          </a:prstGeom>
        </p:spPr>
      </p:pic>
    </p:spTree>
    <p:extLst>
      <p:ext uri="{BB962C8B-B14F-4D97-AF65-F5344CB8AC3E}">
        <p14:creationId xmlns:p14="http://schemas.microsoft.com/office/powerpoint/2010/main" val="25674410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1081087"/>
            <a:ext cx="4762500" cy="4695825"/>
          </a:xfrm>
          <a:prstGeom prst="rect">
            <a:avLst/>
          </a:prstGeom>
        </p:spPr>
      </p:pic>
    </p:spTree>
    <p:extLst>
      <p:ext uri="{BB962C8B-B14F-4D97-AF65-F5344CB8AC3E}">
        <p14:creationId xmlns:p14="http://schemas.microsoft.com/office/powerpoint/2010/main" val="22200935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156" y="0"/>
            <a:ext cx="6331688" cy="6858000"/>
          </a:xfrm>
          <a:prstGeom prst="rect">
            <a:avLst/>
          </a:prstGeom>
        </p:spPr>
      </p:pic>
    </p:spTree>
    <p:extLst>
      <p:ext uri="{BB962C8B-B14F-4D97-AF65-F5344CB8AC3E}">
        <p14:creationId xmlns:p14="http://schemas.microsoft.com/office/powerpoint/2010/main" val="1837121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https://upload.wikimedia.org/wikipedia/commons/5/5c/Titian_-_Portrait_of_Philip_II_-_WGA22971.jpg"/>
          <p:cNvPicPr>
            <a:picLocks noChangeAspect="1" noChangeArrowheads="1"/>
          </p:cNvPicPr>
          <p:nvPr/>
        </p:nvPicPr>
        <p:blipFill>
          <a:blip r:embed="rId2"/>
          <a:srcRect/>
          <a:stretch>
            <a:fillRect/>
          </a:stretch>
        </p:blipFill>
        <p:spPr bwMode="auto">
          <a:xfrm>
            <a:off x="0" y="-61913"/>
            <a:ext cx="3822700" cy="6919913"/>
          </a:xfrm>
          <a:prstGeom prst="rect">
            <a:avLst/>
          </a:prstGeom>
          <a:noFill/>
          <a:ln w="9525">
            <a:noFill/>
            <a:miter lim="800000"/>
            <a:headEnd/>
            <a:tailEnd/>
          </a:ln>
        </p:spPr>
      </p:pic>
      <p:sp>
        <p:nvSpPr>
          <p:cNvPr id="39938" name="Téglalap 2"/>
          <p:cNvSpPr>
            <a:spLocks noChangeArrowheads="1"/>
          </p:cNvSpPr>
          <p:nvPr/>
        </p:nvSpPr>
        <p:spPr bwMode="auto">
          <a:xfrm>
            <a:off x="3995738" y="6489700"/>
            <a:ext cx="2700337" cy="366713"/>
          </a:xfrm>
          <a:prstGeom prst="rect">
            <a:avLst/>
          </a:prstGeom>
          <a:noFill/>
          <a:ln w="9525">
            <a:noFill/>
            <a:miter lim="800000"/>
            <a:headEnd/>
            <a:tailEnd/>
          </a:ln>
        </p:spPr>
        <p:txBody>
          <a:bodyPr wrap="none">
            <a:spAutoFit/>
          </a:bodyPr>
          <a:lstStyle/>
          <a:p>
            <a:r>
              <a:rPr lang="en-US">
                <a:latin typeface="Corbel" pitchFamily="34" charset="0"/>
              </a:rPr>
              <a:t>Portrait of </a:t>
            </a:r>
            <a:r>
              <a:rPr lang="en-US">
                <a:latin typeface="Corbel" pitchFamily="34" charset="0"/>
                <a:hlinkClick r:id="rId3" tooltip="Philip II of Spain"/>
              </a:rPr>
              <a:t>Philip II</a:t>
            </a:r>
            <a:r>
              <a:rPr lang="en-US">
                <a:latin typeface="Corbel" pitchFamily="34" charset="0"/>
              </a:rPr>
              <a:t>, c. 1554.</a:t>
            </a:r>
            <a:endParaRPr lang="hu-HU">
              <a:latin typeface="Corbel" pitchFamily="34" charset="0"/>
            </a:endParaRPr>
          </a:p>
        </p:txBody>
      </p:sp>
    </p:spTree>
    <p:extLst>
      <p:ext uri="{BB962C8B-B14F-4D97-AF65-F5344CB8AC3E}">
        <p14:creationId xmlns:p14="http://schemas.microsoft.com/office/powerpoint/2010/main" val="3401595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960" y="188641"/>
            <a:ext cx="4331280" cy="6464598"/>
          </a:xfrm>
          <a:prstGeom prst="rect">
            <a:avLst/>
          </a:prstGeom>
        </p:spPr>
      </p:pic>
    </p:spTree>
    <p:extLst>
      <p:ext uri="{BB962C8B-B14F-4D97-AF65-F5344CB8AC3E}">
        <p14:creationId xmlns:p14="http://schemas.microsoft.com/office/powerpoint/2010/main" val="1341117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483768" y="116632"/>
            <a:ext cx="4014817" cy="369332"/>
          </a:xfrm>
          <a:prstGeom prst="rect">
            <a:avLst/>
          </a:prstGeom>
        </p:spPr>
        <p:txBody>
          <a:bodyPr wrap="none">
            <a:spAutoFit/>
          </a:bodyPr>
          <a:lstStyle/>
          <a:p>
            <a:r>
              <a:rPr lang="hu-HU" dirty="0"/>
              <a:t>1895-1978 VARGA Nándor </a:t>
            </a:r>
            <a:r>
              <a:rPr lang="hu-HU" dirty="0" smtClean="0"/>
              <a:t>Lajos /83/</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376" y="836712"/>
            <a:ext cx="4619600" cy="5618432"/>
          </a:xfrm>
          <a:prstGeom prst="rect">
            <a:avLst/>
          </a:prstGeom>
        </p:spPr>
      </p:pic>
    </p:spTree>
    <p:extLst>
      <p:ext uri="{BB962C8B-B14F-4D97-AF65-F5344CB8AC3E}">
        <p14:creationId xmlns:p14="http://schemas.microsoft.com/office/powerpoint/2010/main" val="33390589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87" y="881062"/>
            <a:ext cx="4924425" cy="5095875"/>
          </a:xfrm>
          <a:prstGeom prst="rect">
            <a:avLst/>
          </a:prstGeom>
        </p:spPr>
      </p:pic>
    </p:spTree>
    <p:extLst>
      <p:ext uri="{BB962C8B-B14F-4D97-AF65-F5344CB8AC3E}">
        <p14:creationId xmlns:p14="http://schemas.microsoft.com/office/powerpoint/2010/main" val="1927867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87" y="1128712"/>
            <a:ext cx="5838825" cy="4600575"/>
          </a:xfrm>
          <a:prstGeom prst="rect">
            <a:avLst/>
          </a:prstGeom>
        </p:spPr>
      </p:pic>
    </p:spTree>
    <p:extLst>
      <p:ext uri="{BB962C8B-B14F-4D97-AF65-F5344CB8AC3E}">
        <p14:creationId xmlns:p14="http://schemas.microsoft.com/office/powerpoint/2010/main" val="12835152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67744" y="188640"/>
            <a:ext cx="4536370" cy="369332"/>
          </a:xfrm>
          <a:prstGeom prst="rect">
            <a:avLst/>
          </a:prstGeom>
        </p:spPr>
        <p:txBody>
          <a:bodyPr wrap="none">
            <a:spAutoFit/>
          </a:bodyPr>
          <a:lstStyle/>
          <a:p>
            <a:r>
              <a:rPr lang="hu-HU" dirty="0"/>
              <a:t>1895-1995 TARJÁNI </a:t>
            </a:r>
            <a:r>
              <a:rPr lang="hu-HU" dirty="0" err="1"/>
              <a:t>Simkovics</a:t>
            </a:r>
            <a:r>
              <a:rPr lang="hu-HU" dirty="0"/>
              <a:t> </a:t>
            </a:r>
            <a:r>
              <a:rPr lang="hu-HU" dirty="0" smtClean="0"/>
              <a:t>Jenő /100/</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963579"/>
            <a:ext cx="4917882" cy="5877272"/>
          </a:xfrm>
          <a:prstGeom prst="rect">
            <a:avLst/>
          </a:prstGeom>
        </p:spPr>
      </p:pic>
    </p:spTree>
    <p:extLst>
      <p:ext uri="{BB962C8B-B14F-4D97-AF65-F5344CB8AC3E}">
        <p14:creationId xmlns:p14="http://schemas.microsoft.com/office/powerpoint/2010/main" val="699181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580" y="0"/>
            <a:ext cx="4434840" cy="6858000"/>
          </a:xfrm>
          <a:prstGeom prst="rect">
            <a:avLst/>
          </a:prstGeom>
        </p:spPr>
      </p:pic>
    </p:spTree>
    <p:extLst>
      <p:ext uri="{BB962C8B-B14F-4D97-AF65-F5344CB8AC3E}">
        <p14:creationId xmlns:p14="http://schemas.microsoft.com/office/powerpoint/2010/main" val="26943824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381000"/>
            <a:ext cx="3962400" cy="6096000"/>
          </a:xfrm>
          <a:prstGeom prst="rect">
            <a:avLst/>
          </a:prstGeom>
        </p:spPr>
      </p:pic>
    </p:spTree>
    <p:extLst>
      <p:ext uri="{BB962C8B-B14F-4D97-AF65-F5344CB8AC3E}">
        <p14:creationId xmlns:p14="http://schemas.microsoft.com/office/powerpoint/2010/main" val="1887859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771800" y="188640"/>
            <a:ext cx="3433376" cy="369332"/>
          </a:xfrm>
          <a:prstGeom prst="rect">
            <a:avLst/>
          </a:prstGeom>
        </p:spPr>
        <p:txBody>
          <a:bodyPr wrap="none">
            <a:spAutoFit/>
          </a:bodyPr>
          <a:lstStyle/>
          <a:p>
            <a:r>
              <a:rPr lang="hu-HU" dirty="0"/>
              <a:t>1897-1994 DELVAUX, </a:t>
            </a:r>
            <a:r>
              <a:rPr lang="hu-HU" dirty="0" smtClean="0"/>
              <a:t>Paul /97/</a:t>
            </a:r>
            <a:endParaRPr lang="hu-HU" dirty="0"/>
          </a:p>
        </p:txBody>
      </p:sp>
    </p:spTree>
    <p:extLst>
      <p:ext uri="{BB962C8B-B14F-4D97-AF65-F5344CB8AC3E}">
        <p14:creationId xmlns:p14="http://schemas.microsoft.com/office/powerpoint/2010/main" val="35097906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802"/>
            <a:ext cx="9144000" cy="4818395"/>
          </a:xfrm>
          <a:prstGeom prst="rect">
            <a:avLst/>
          </a:prstGeom>
        </p:spPr>
      </p:pic>
      <p:sp>
        <p:nvSpPr>
          <p:cNvPr id="4" name="Téglalap 3"/>
          <p:cNvSpPr/>
          <p:nvPr/>
        </p:nvSpPr>
        <p:spPr>
          <a:xfrm>
            <a:off x="2771800" y="6093296"/>
            <a:ext cx="3339376" cy="369332"/>
          </a:xfrm>
          <a:prstGeom prst="rect">
            <a:avLst/>
          </a:prstGeom>
        </p:spPr>
        <p:txBody>
          <a:bodyPr wrap="none">
            <a:spAutoFit/>
          </a:bodyPr>
          <a:lstStyle/>
          <a:p>
            <a:r>
              <a:rPr lang="hu-HU" dirty="0" err="1"/>
              <a:t>Shadows</a:t>
            </a:r>
            <a:r>
              <a:rPr lang="hu-HU" dirty="0"/>
              <a:t>, 1965 - Paul </a:t>
            </a:r>
            <a:r>
              <a:rPr lang="hu-HU" dirty="0" err="1"/>
              <a:t>Delvaux</a:t>
            </a:r>
            <a:endParaRPr lang="hu-HU" dirty="0"/>
          </a:p>
        </p:txBody>
      </p:sp>
    </p:spTree>
    <p:extLst>
      <p:ext uri="{BB962C8B-B14F-4D97-AF65-F5344CB8AC3E}">
        <p14:creationId xmlns:p14="http://schemas.microsoft.com/office/powerpoint/2010/main" val="19837446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361950"/>
            <a:ext cx="7143750" cy="6134100"/>
          </a:xfrm>
          <a:prstGeom prst="rect">
            <a:avLst/>
          </a:prstGeom>
        </p:spPr>
      </p:pic>
    </p:spTree>
    <p:extLst>
      <p:ext uri="{BB962C8B-B14F-4D97-AF65-F5344CB8AC3E}">
        <p14:creationId xmlns:p14="http://schemas.microsoft.com/office/powerpoint/2010/main" val="424316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https://upload.wikimedia.org/wikipedia/commons/thumb/a/a7/Titian_-_Allegorie_der_Zeit.jpg/800px-Titian_-_Allegorie_der_Zeit.jpg"/>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40962" name="Téglalap 2"/>
          <p:cNvSpPr>
            <a:spLocks noChangeArrowheads="1"/>
          </p:cNvSpPr>
          <p:nvPr/>
        </p:nvSpPr>
        <p:spPr bwMode="auto">
          <a:xfrm>
            <a:off x="6372225" y="4005263"/>
            <a:ext cx="2771775" cy="1739900"/>
          </a:xfrm>
          <a:prstGeom prst="rect">
            <a:avLst/>
          </a:prstGeom>
          <a:noFill/>
          <a:ln w="9525">
            <a:noFill/>
            <a:miter lim="800000"/>
            <a:headEnd/>
            <a:tailEnd/>
          </a:ln>
        </p:spPr>
        <p:txBody>
          <a:bodyPr>
            <a:spAutoFit/>
          </a:bodyPr>
          <a:lstStyle/>
          <a:p>
            <a:r>
              <a:rPr lang="en-US" i="1">
                <a:latin typeface="Corbel" pitchFamily="34" charset="0"/>
                <a:hlinkClick r:id="rId3" tooltip="Allegory of Prudence"/>
              </a:rPr>
              <a:t>The Allegory of Age Governed by Prudence</a:t>
            </a:r>
            <a:r>
              <a:rPr lang="en-US">
                <a:latin typeface="Corbel" pitchFamily="34" charset="0"/>
              </a:rPr>
              <a:t> (c. 1565–1570) is thought to depict (from left) Titian, his son Orazio, and his nephew, </a:t>
            </a:r>
            <a:r>
              <a:rPr lang="en-US">
                <a:latin typeface="Corbel" pitchFamily="34" charset="0"/>
                <a:hlinkClick r:id="rId4" tooltip="Marco Vecellio"/>
              </a:rPr>
              <a:t>Marco Vecellio</a:t>
            </a:r>
            <a:r>
              <a:rPr lang="en-US">
                <a:latin typeface="Corbel" pitchFamily="34" charset="0"/>
              </a:rPr>
              <a:t>.</a:t>
            </a:r>
            <a:endParaRPr lang="hu-HU">
              <a:latin typeface="Corbel" pitchFamily="34" charset="0"/>
            </a:endParaRPr>
          </a:p>
        </p:txBody>
      </p:sp>
    </p:spTree>
    <p:extLst>
      <p:ext uri="{BB962C8B-B14F-4D97-AF65-F5344CB8AC3E}">
        <p14:creationId xmlns:p14="http://schemas.microsoft.com/office/powerpoint/2010/main" val="11059187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990600"/>
            <a:ext cx="6045200" cy="4876800"/>
          </a:xfrm>
          <a:prstGeom prst="rect">
            <a:avLst/>
          </a:prstGeom>
        </p:spPr>
      </p:pic>
      <p:sp>
        <p:nvSpPr>
          <p:cNvPr id="4" name="Téglalap 3"/>
          <p:cNvSpPr/>
          <p:nvPr/>
        </p:nvSpPr>
        <p:spPr>
          <a:xfrm>
            <a:off x="2843808" y="6237312"/>
            <a:ext cx="3818033" cy="369332"/>
          </a:xfrm>
          <a:prstGeom prst="rect">
            <a:avLst/>
          </a:prstGeom>
        </p:spPr>
        <p:txBody>
          <a:bodyPr wrap="none">
            <a:spAutoFit/>
          </a:bodyPr>
          <a:lstStyle/>
          <a:p>
            <a:r>
              <a:rPr lang="hu-HU" dirty="0"/>
              <a:t>PAUL DELVAUX, </a:t>
            </a:r>
            <a:r>
              <a:rPr lang="hu-HU" dirty="0" err="1"/>
              <a:t>Nude</a:t>
            </a:r>
            <a:r>
              <a:rPr lang="hu-HU" dirty="0"/>
              <a:t> </a:t>
            </a:r>
            <a:r>
              <a:rPr lang="hu-HU" dirty="0" err="1"/>
              <a:t>or</a:t>
            </a:r>
            <a:r>
              <a:rPr lang="hu-HU" dirty="0"/>
              <a:t> </a:t>
            </a:r>
            <a:r>
              <a:rPr lang="hu-HU" dirty="0" err="1"/>
              <a:t>not</a:t>
            </a:r>
            <a:r>
              <a:rPr lang="hu-HU" dirty="0"/>
              <a:t> </a:t>
            </a:r>
            <a:r>
              <a:rPr lang="hu-HU" dirty="0" err="1"/>
              <a:t>Nude</a:t>
            </a:r>
            <a:endParaRPr lang="hu-HU" dirty="0"/>
          </a:p>
        </p:txBody>
      </p:sp>
    </p:spTree>
    <p:extLst>
      <p:ext uri="{BB962C8B-B14F-4D97-AF65-F5344CB8AC3E}">
        <p14:creationId xmlns:p14="http://schemas.microsoft.com/office/powerpoint/2010/main" val="3258202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27784" y="476672"/>
            <a:ext cx="4095993" cy="369332"/>
          </a:xfrm>
          <a:prstGeom prst="rect">
            <a:avLst/>
          </a:prstGeom>
        </p:spPr>
        <p:txBody>
          <a:bodyPr wrap="none">
            <a:spAutoFit/>
          </a:bodyPr>
          <a:lstStyle/>
          <a:p>
            <a:r>
              <a:rPr lang="hu-HU" dirty="0"/>
              <a:t>1898-1990 ISTÓKOVITS </a:t>
            </a:r>
            <a:r>
              <a:rPr lang="hu-HU" dirty="0" smtClean="0"/>
              <a:t>Kálmán / 92/</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775" y="1228725"/>
            <a:ext cx="6648450" cy="4400550"/>
          </a:xfrm>
          <a:prstGeom prst="rect">
            <a:avLst/>
          </a:prstGeom>
        </p:spPr>
      </p:pic>
    </p:spTree>
    <p:extLst>
      <p:ext uri="{BB962C8B-B14F-4D97-AF65-F5344CB8AC3E}">
        <p14:creationId xmlns:p14="http://schemas.microsoft.com/office/powerpoint/2010/main" val="19846504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771800" y="188640"/>
            <a:ext cx="3531801" cy="369332"/>
          </a:xfrm>
          <a:prstGeom prst="rect">
            <a:avLst/>
          </a:prstGeom>
        </p:spPr>
        <p:txBody>
          <a:bodyPr wrap="none">
            <a:spAutoFit/>
          </a:bodyPr>
          <a:lstStyle/>
          <a:p>
            <a:r>
              <a:rPr lang="hu-HU" dirty="0"/>
              <a:t>1899-1991 TAMAYO, </a:t>
            </a:r>
            <a:r>
              <a:rPr lang="hu-HU" dirty="0" err="1" smtClean="0"/>
              <a:t>Rufino</a:t>
            </a:r>
            <a:r>
              <a:rPr lang="hu-HU" dirty="0" smtClean="0"/>
              <a:t> /92/</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630" y="836712"/>
            <a:ext cx="4210120" cy="5767288"/>
          </a:xfrm>
          <a:prstGeom prst="rect">
            <a:avLst/>
          </a:prstGeom>
        </p:spPr>
      </p:pic>
    </p:spTree>
    <p:extLst>
      <p:ext uri="{BB962C8B-B14F-4D97-AF65-F5344CB8AC3E}">
        <p14:creationId xmlns:p14="http://schemas.microsoft.com/office/powerpoint/2010/main" val="33457234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88640"/>
            <a:ext cx="8022624" cy="5897583"/>
          </a:xfrm>
          <a:prstGeom prst="rect">
            <a:avLst/>
          </a:prstGeom>
        </p:spPr>
      </p:pic>
      <p:sp>
        <p:nvSpPr>
          <p:cNvPr id="3" name="Téglalap 2"/>
          <p:cNvSpPr/>
          <p:nvPr/>
        </p:nvSpPr>
        <p:spPr>
          <a:xfrm>
            <a:off x="4095998" y="6401636"/>
            <a:ext cx="1197764" cy="369332"/>
          </a:xfrm>
          <a:prstGeom prst="rect">
            <a:avLst/>
          </a:prstGeom>
        </p:spPr>
        <p:txBody>
          <a:bodyPr wrap="none">
            <a:spAutoFit/>
          </a:bodyPr>
          <a:lstStyle/>
          <a:p>
            <a:r>
              <a:rPr lang="hu-HU" dirty="0"/>
              <a:t>tamayo73</a:t>
            </a:r>
          </a:p>
        </p:txBody>
      </p:sp>
    </p:spTree>
    <p:extLst>
      <p:ext uri="{BB962C8B-B14F-4D97-AF65-F5344CB8AC3E}">
        <p14:creationId xmlns:p14="http://schemas.microsoft.com/office/powerpoint/2010/main" val="21811802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99792" y="28437"/>
            <a:ext cx="3446328" cy="369332"/>
          </a:xfrm>
          <a:prstGeom prst="rect">
            <a:avLst/>
          </a:prstGeom>
        </p:spPr>
        <p:txBody>
          <a:bodyPr wrap="none">
            <a:spAutoFit/>
          </a:bodyPr>
          <a:lstStyle/>
          <a:p>
            <a:r>
              <a:rPr lang="hu-HU" dirty="0"/>
              <a:t>1900-1988 BARCSAY </a:t>
            </a:r>
            <a:r>
              <a:rPr lang="hu-HU" dirty="0" smtClean="0"/>
              <a:t>Jenő /88/</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862" y="1000125"/>
            <a:ext cx="6772275" cy="4857750"/>
          </a:xfrm>
          <a:prstGeom prst="rect">
            <a:avLst/>
          </a:prstGeom>
        </p:spPr>
      </p:pic>
    </p:spTree>
    <p:extLst>
      <p:ext uri="{BB962C8B-B14F-4D97-AF65-F5344CB8AC3E}">
        <p14:creationId xmlns:p14="http://schemas.microsoft.com/office/powerpoint/2010/main" val="15471363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843808" y="260648"/>
            <a:ext cx="3630225" cy="369332"/>
          </a:xfrm>
          <a:prstGeom prst="rect">
            <a:avLst/>
          </a:prstGeom>
        </p:spPr>
        <p:txBody>
          <a:bodyPr wrap="none">
            <a:spAutoFit/>
          </a:bodyPr>
          <a:lstStyle/>
          <a:p>
            <a:r>
              <a:rPr lang="hu-HU" dirty="0"/>
              <a:t>1908-1997 VASARELY </a:t>
            </a:r>
            <a:r>
              <a:rPr lang="hu-HU" dirty="0" smtClean="0"/>
              <a:t>Viktor /89/</a:t>
            </a:r>
            <a:endParaRPr lang="hu-HU"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7304" y="836712"/>
            <a:ext cx="3842022" cy="5256584"/>
          </a:xfrm>
          <a:prstGeom prst="rect">
            <a:avLst/>
          </a:prstGeom>
        </p:spPr>
      </p:pic>
    </p:spTree>
    <p:extLst>
      <p:ext uri="{BB962C8B-B14F-4D97-AF65-F5344CB8AC3E}">
        <p14:creationId xmlns:p14="http://schemas.microsoft.com/office/powerpoint/2010/main" val="37553599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504950"/>
            <a:ext cx="3810000" cy="3848100"/>
          </a:xfrm>
          <a:prstGeom prst="rect">
            <a:avLst/>
          </a:prstGeom>
        </p:spPr>
      </p:pic>
    </p:spTree>
    <p:extLst>
      <p:ext uri="{BB962C8B-B14F-4D97-AF65-F5344CB8AC3E}">
        <p14:creationId xmlns:p14="http://schemas.microsoft.com/office/powerpoint/2010/main" val="35531653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10599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548" y="0"/>
            <a:ext cx="5647764" cy="6820393"/>
          </a:xfrm>
          <a:prstGeom prst="rect">
            <a:avLst/>
          </a:prstGeom>
        </p:spPr>
      </p:pic>
    </p:spTree>
    <p:extLst>
      <p:ext uri="{BB962C8B-B14F-4D97-AF65-F5344CB8AC3E}">
        <p14:creationId xmlns:p14="http://schemas.microsoft.com/office/powerpoint/2010/main" val="336384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https://upload.wikimedia.org/wikipedia/commons/thumb/4/4d/Actaeon.jpg/1024px-Actaeon.jpg"/>
          <p:cNvPicPr>
            <a:picLocks noChangeAspect="1" noChangeArrowheads="1"/>
          </p:cNvPicPr>
          <p:nvPr/>
        </p:nvPicPr>
        <p:blipFill>
          <a:blip r:embed="rId2"/>
          <a:srcRect/>
          <a:stretch>
            <a:fillRect/>
          </a:stretch>
        </p:blipFill>
        <p:spPr bwMode="auto">
          <a:xfrm>
            <a:off x="0" y="896938"/>
            <a:ext cx="6588125" cy="5961062"/>
          </a:xfrm>
          <a:prstGeom prst="rect">
            <a:avLst/>
          </a:prstGeom>
          <a:noFill/>
          <a:ln w="9525">
            <a:noFill/>
            <a:miter lim="800000"/>
            <a:headEnd/>
            <a:tailEnd/>
          </a:ln>
        </p:spPr>
      </p:pic>
      <p:sp>
        <p:nvSpPr>
          <p:cNvPr id="41986" name="Téglalap 2"/>
          <p:cNvSpPr>
            <a:spLocks noChangeArrowheads="1"/>
          </p:cNvSpPr>
          <p:nvPr/>
        </p:nvSpPr>
        <p:spPr bwMode="auto">
          <a:xfrm>
            <a:off x="6588125" y="2921000"/>
            <a:ext cx="2555875" cy="3937000"/>
          </a:xfrm>
          <a:prstGeom prst="rect">
            <a:avLst/>
          </a:prstGeom>
          <a:noFill/>
          <a:ln w="9525">
            <a:noFill/>
            <a:miter lim="800000"/>
            <a:headEnd/>
            <a:tailEnd/>
          </a:ln>
        </p:spPr>
        <p:txBody>
          <a:bodyPr>
            <a:spAutoFit/>
          </a:bodyPr>
          <a:lstStyle/>
          <a:p>
            <a:r>
              <a:rPr lang="en-US" i="1">
                <a:latin typeface="Corbel" pitchFamily="34" charset="0"/>
                <a:hlinkClick r:id="rId3" tooltip="The Death of Actaeon"/>
              </a:rPr>
              <a:t>The Death of Actaeon</a:t>
            </a:r>
            <a:r>
              <a:rPr lang="en-US">
                <a:latin typeface="Corbel" pitchFamily="34" charset="0"/>
              </a:rPr>
              <a:t>, 1559-1575. In Titian's later works, the forms lose their solidity and melt into the lush texture of shady, shimmering colors and unsettling atmospheric effects. In addition to energetic brushwork, Titian was said to put paint on with his fingers toward the completion of a painting.</a:t>
            </a:r>
            <a:endParaRPr lang="hu-HU">
              <a:latin typeface="Corbel" pitchFamily="34" charset="0"/>
            </a:endParaRPr>
          </a:p>
        </p:txBody>
      </p:sp>
    </p:spTree>
    <p:extLst>
      <p:ext uri="{BB962C8B-B14F-4D97-AF65-F5344CB8AC3E}">
        <p14:creationId xmlns:p14="http://schemas.microsoft.com/office/powerpoint/2010/main" val="1121240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https://upload.wikimedia.org/wikipedia/commons/thumb/4/4b/Titian_-_The_Flaying_of_Marsyas.jpg/800px-Titian_-_The_Flaying_of_Marsyas.jpg"/>
          <p:cNvPicPr>
            <a:picLocks noChangeAspect="1" noChangeArrowheads="1"/>
          </p:cNvPicPr>
          <p:nvPr/>
        </p:nvPicPr>
        <p:blipFill>
          <a:blip r:embed="rId2"/>
          <a:srcRect/>
          <a:stretch>
            <a:fillRect/>
          </a:stretch>
        </p:blipFill>
        <p:spPr bwMode="auto">
          <a:xfrm>
            <a:off x="0" y="0"/>
            <a:ext cx="6327775" cy="6858000"/>
          </a:xfrm>
          <a:prstGeom prst="rect">
            <a:avLst/>
          </a:prstGeom>
          <a:noFill/>
          <a:ln w="9525">
            <a:noFill/>
            <a:miter lim="800000"/>
            <a:headEnd/>
            <a:tailEnd/>
          </a:ln>
        </p:spPr>
      </p:pic>
      <p:sp>
        <p:nvSpPr>
          <p:cNvPr id="43010" name="Téglalap 2"/>
          <p:cNvSpPr>
            <a:spLocks noChangeArrowheads="1"/>
          </p:cNvSpPr>
          <p:nvPr/>
        </p:nvSpPr>
        <p:spPr bwMode="auto">
          <a:xfrm>
            <a:off x="6300788" y="3357563"/>
            <a:ext cx="2843212" cy="1465262"/>
          </a:xfrm>
          <a:prstGeom prst="rect">
            <a:avLst/>
          </a:prstGeom>
          <a:noFill/>
          <a:ln w="9525">
            <a:noFill/>
            <a:miter lim="800000"/>
            <a:headEnd/>
            <a:tailEnd/>
          </a:ln>
        </p:spPr>
        <p:txBody>
          <a:bodyPr>
            <a:spAutoFit/>
          </a:bodyPr>
          <a:lstStyle/>
          <a:p>
            <a:r>
              <a:rPr lang="en-US" i="1">
                <a:latin typeface="Corbel" pitchFamily="34" charset="0"/>
              </a:rPr>
              <a:t>The Flaying of </a:t>
            </a:r>
            <a:r>
              <a:rPr lang="en-US" i="1">
                <a:latin typeface="Corbel" pitchFamily="34" charset="0"/>
                <a:hlinkClick r:id="rId3" tooltip="Marsyas"/>
              </a:rPr>
              <a:t>Marsyas</a:t>
            </a:r>
            <a:r>
              <a:rPr lang="en-US">
                <a:latin typeface="Corbel" pitchFamily="34" charset="0"/>
              </a:rPr>
              <a:t>, little known until recent decades (</a:t>
            </a:r>
            <a:r>
              <a:rPr lang="en-US">
                <a:latin typeface="Corbel" pitchFamily="34" charset="0"/>
                <a:hlinkClick r:id="rId4" tooltip="Kroměříž"/>
              </a:rPr>
              <a:t>Kroměříž</a:t>
            </a:r>
            <a:r>
              <a:rPr lang="en-US">
                <a:latin typeface="Corbel" pitchFamily="34" charset="0"/>
              </a:rPr>
              <a:t> Archdiocesan Museum, </a:t>
            </a:r>
            <a:r>
              <a:rPr lang="en-US">
                <a:latin typeface="Corbel" pitchFamily="34" charset="0"/>
                <a:hlinkClick r:id="rId5" tooltip="Czech Republic"/>
              </a:rPr>
              <a:t>Czech Republic</a:t>
            </a:r>
            <a:r>
              <a:rPr lang="en-US">
                <a:latin typeface="Corbel" pitchFamily="34" charset="0"/>
              </a:rPr>
              <a:t>), c. 1570-1576.</a:t>
            </a:r>
            <a:endParaRPr lang="hu-HU">
              <a:latin typeface="Corbel" pitchFamily="34" charset="0"/>
            </a:endParaRPr>
          </a:p>
        </p:txBody>
      </p:sp>
    </p:spTree>
    <p:extLst>
      <p:ext uri="{BB962C8B-B14F-4D97-AF65-F5344CB8AC3E}">
        <p14:creationId xmlns:p14="http://schemas.microsoft.com/office/powerpoint/2010/main" val="3760448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https://upload.wikimedia.org/wikipedia/commons/thumb/5/56/Christ%2C_a_gardener.jpg/800px-Christ%2C_a_gardener.jpg"/>
          <p:cNvPicPr>
            <a:picLocks noChangeAspect="1" noChangeArrowheads="1"/>
          </p:cNvPicPr>
          <p:nvPr/>
        </p:nvPicPr>
        <p:blipFill>
          <a:blip r:embed="rId2"/>
          <a:srcRect/>
          <a:stretch>
            <a:fillRect/>
          </a:stretch>
        </p:blipFill>
        <p:spPr bwMode="auto">
          <a:xfrm>
            <a:off x="0" y="0"/>
            <a:ext cx="6096000" cy="6858000"/>
          </a:xfrm>
          <a:prstGeom prst="rect">
            <a:avLst/>
          </a:prstGeom>
          <a:noFill/>
          <a:ln w="9525">
            <a:noFill/>
            <a:miter lim="800000"/>
            <a:headEnd/>
            <a:tailEnd/>
          </a:ln>
        </p:spPr>
      </p:pic>
      <p:sp>
        <p:nvSpPr>
          <p:cNvPr id="44034" name="Téglalap 2"/>
          <p:cNvSpPr>
            <a:spLocks noChangeArrowheads="1"/>
          </p:cNvSpPr>
          <p:nvPr/>
        </p:nvSpPr>
        <p:spPr bwMode="auto">
          <a:xfrm>
            <a:off x="6084888" y="4076700"/>
            <a:ext cx="3059112" cy="915988"/>
          </a:xfrm>
          <a:prstGeom prst="rect">
            <a:avLst/>
          </a:prstGeom>
          <a:noFill/>
          <a:ln w="9525">
            <a:noFill/>
            <a:miter lim="800000"/>
            <a:headEnd/>
            <a:tailEnd/>
          </a:ln>
        </p:spPr>
        <p:txBody>
          <a:bodyPr>
            <a:spAutoFit/>
          </a:bodyPr>
          <a:lstStyle/>
          <a:p>
            <a:r>
              <a:rPr lang="en-US" i="1">
                <a:latin typeface="Corbel" pitchFamily="34" charset="0"/>
              </a:rPr>
              <a:t>Christ</a:t>
            </a:r>
            <a:r>
              <a:rPr lang="en-US">
                <a:latin typeface="Corbel" pitchFamily="34" charset="0"/>
              </a:rPr>
              <a:t> - (fragment) 1553, </a:t>
            </a:r>
            <a:r>
              <a:rPr lang="en-US">
                <a:latin typeface="Corbel" pitchFamily="34" charset="0"/>
                <a:hlinkClick r:id="rId3" tooltip="Oil painting"/>
              </a:rPr>
              <a:t>oil on canvas</a:t>
            </a:r>
            <a:r>
              <a:rPr lang="en-US">
                <a:latin typeface="Corbel" pitchFamily="34" charset="0"/>
              </a:rPr>
              <a:t>, 68x62cm, </a:t>
            </a:r>
            <a:r>
              <a:rPr lang="en-US">
                <a:latin typeface="Corbel" pitchFamily="34" charset="0"/>
                <a:hlinkClick r:id="rId4" tooltip="Prado Museum"/>
              </a:rPr>
              <a:t>Prado Museum</a:t>
            </a:r>
            <a:r>
              <a:rPr lang="en-US">
                <a:latin typeface="Corbel" pitchFamily="34" charset="0"/>
              </a:rPr>
              <a:t> </a:t>
            </a:r>
            <a:r>
              <a:rPr lang="en-US">
                <a:latin typeface="Corbel" pitchFamily="34" charset="0"/>
                <a:hlinkClick r:id="rId5" tooltip="Madrid"/>
              </a:rPr>
              <a:t>Madrid</a:t>
            </a:r>
            <a:r>
              <a:rPr lang="en-US">
                <a:latin typeface="Corbel" pitchFamily="34" charset="0"/>
              </a:rPr>
              <a:t>.</a:t>
            </a:r>
            <a:endParaRPr lang="hu-HU">
              <a:latin typeface="Corbel" pitchFamily="34" charset="0"/>
            </a:endParaRPr>
          </a:p>
        </p:txBody>
      </p:sp>
    </p:spTree>
    <p:extLst>
      <p:ext uri="{BB962C8B-B14F-4D97-AF65-F5344CB8AC3E}">
        <p14:creationId xmlns:p14="http://schemas.microsoft.com/office/powerpoint/2010/main" val="1937634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https://upload.wikimedia.org/wikipedia/commons/thumb/4/49/Religion_saved_by_Spain.jpg/1024px-Religion_saved_by_Spain.jpg"/>
          <p:cNvPicPr>
            <a:picLocks noChangeAspect="1" noChangeArrowheads="1"/>
          </p:cNvPicPr>
          <p:nvPr/>
        </p:nvPicPr>
        <p:blipFill>
          <a:blip r:embed="rId2"/>
          <a:srcRect/>
          <a:stretch>
            <a:fillRect/>
          </a:stretch>
        </p:blipFill>
        <p:spPr bwMode="auto">
          <a:xfrm>
            <a:off x="0" y="95250"/>
            <a:ext cx="6804025" cy="6762750"/>
          </a:xfrm>
          <a:prstGeom prst="rect">
            <a:avLst/>
          </a:prstGeom>
          <a:noFill/>
          <a:ln w="9525">
            <a:noFill/>
            <a:miter lim="800000"/>
            <a:headEnd/>
            <a:tailEnd/>
          </a:ln>
        </p:spPr>
      </p:pic>
      <p:sp>
        <p:nvSpPr>
          <p:cNvPr id="45058" name="Téglalap 2"/>
          <p:cNvSpPr>
            <a:spLocks noChangeArrowheads="1"/>
          </p:cNvSpPr>
          <p:nvPr/>
        </p:nvSpPr>
        <p:spPr bwMode="auto">
          <a:xfrm>
            <a:off x="6804025" y="4437063"/>
            <a:ext cx="2339975" cy="1190625"/>
          </a:xfrm>
          <a:prstGeom prst="rect">
            <a:avLst/>
          </a:prstGeom>
          <a:noFill/>
          <a:ln w="9525">
            <a:noFill/>
            <a:miter lim="800000"/>
            <a:headEnd/>
            <a:tailEnd/>
          </a:ln>
        </p:spPr>
        <p:txBody>
          <a:bodyPr>
            <a:spAutoFit/>
          </a:bodyPr>
          <a:lstStyle/>
          <a:p>
            <a:r>
              <a:rPr lang="en-US">
                <a:latin typeface="Corbel" pitchFamily="34" charset="0"/>
              </a:rPr>
              <a:t>Religion saved by Spain, 1572-1575, Prado Museum, Madrid, Spain.</a:t>
            </a:r>
            <a:endParaRPr lang="hu-HU">
              <a:latin typeface="Corbel" pitchFamily="34" charset="0"/>
            </a:endParaRPr>
          </a:p>
        </p:txBody>
      </p:sp>
    </p:spTree>
    <p:extLst>
      <p:ext uri="{BB962C8B-B14F-4D97-AF65-F5344CB8AC3E}">
        <p14:creationId xmlns:p14="http://schemas.microsoft.com/office/powerpoint/2010/main" val="1905638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23728" y="980728"/>
            <a:ext cx="4903907" cy="369332"/>
          </a:xfrm>
          <a:prstGeom prst="rect">
            <a:avLst/>
          </a:prstGeom>
        </p:spPr>
        <p:txBody>
          <a:bodyPr wrap="none">
            <a:spAutoFit/>
          </a:bodyPr>
          <a:lstStyle/>
          <a:p>
            <a:r>
              <a:rPr lang="hu-HU" dirty="0"/>
              <a:t>1475-1564 Michelangelo </a:t>
            </a:r>
            <a:r>
              <a:rPr lang="hu-HU" dirty="0" smtClean="0"/>
              <a:t>BUONARROTTI /89/</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512" y="1485900"/>
            <a:ext cx="2466975" cy="3886200"/>
          </a:xfrm>
          <a:prstGeom prst="rect">
            <a:avLst/>
          </a:prstGeom>
        </p:spPr>
      </p:pic>
    </p:spTree>
    <p:extLst>
      <p:ext uri="{BB962C8B-B14F-4D97-AF65-F5344CB8AC3E}">
        <p14:creationId xmlns:p14="http://schemas.microsoft.com/office/powerpoint/2010/main" val="1781238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https://upload.wikimedia.org/wikipedia/commons/thumb/9/93/TITIAN%3B_Portrait_of_Jacopo_Sannazaro_%281514-18%29.JPG/800px-TITIAN%3B_Portrait_of_Jacopo_Sannazaro_%281514-18%29.JPG"/>
          <p:cNvPicPr>
            <a:picLocks noChangeAspect="1" noChangeArrowheads="1"/>
          </p:cNvPicPr>
          <p:nvPr/>
        </p:nvPicPr>
        <p:blipFill>
          <a:blip r:embed="rId2"/>
          <a:srcRect/>
          <a:stretch>
            <a:fillRect/>
          </a:stretch>
        </p:blipFill>
        <p:spPr bwMode="auto">
          <a:xfrm>
            <a:off x="0" y="0"/>
            <a:ext cx="5815013" cy="6858000"/>
          </a:xfrm>
          <a:prstGeom prst="rect">
            <a:avLst/>
          </a:prstGeom>
          <a:noFill/>
          <a:ln w="9525">
            <a:noFill/>
            <a:miter lim="800000"/>
            <a:headEnd/>
            <a:tailEnd/>
          </a:ln>
        </p:spPr>
      </p:pic>
      <p:sp>
        <p:nvSpPr>
          <p:cNvPr id="46082" name="Téglalap 2"/>
          <p:cNvSpPr>
            <a:spLocks noChangeArrowheads="1"/>
          </p:cNvSpPr>
          <p:nvPr/>
        </p:nvSpPr>
        <p:spPr bwMode="auto">
          <a:xfrm>
            <a:off x="6011863" y="6489700"/>
            <a:ext cx="2914650" cy="366713"/>
          </a:xfrm>
          <a:prstGeom prst="rect">
            <a:avLst/>
          </a:prstGeom>
          <a:noFill/>
          <a:ln w="9525">
            <a:noFill/>
            <a:miter lim="800000"/>
            <a:headEnd/>
            <a:tailEnd/>
          </a:ln>
        </p:spPr>
        <p:txBody>
          <a:bodyPr wrap="none">
            <a:spAutoFit/>
          </a:bodyPr>
          <a:lstStyle/>
          <a:p>
            <a:r>
              <a:rPr lang="hu-HU">
                <a:latin typeface="Corbel" pitchFamily="34" charset="0"/>
              </a:rPr>
              <a:t>Portrait of Jacopo Sannazaro</a:t>
            </a:r>
          </a:p>
        </p:txBody>
      </p:sp>
    </p:spTree>
    <p:extLst>
      <p:ext uri="{BB962C8B-B14F-4D97-AF65-F5344CB8AC3E}">
        <p14:creationId xmlns:p14="http://schemas.microsoft.com/office/powerpoint/2010/main" val="3722546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Saint Sebastian 1570 - Tiziano Vecellio (Titian) - www.titian-tizianovecellio.org"/>
          <p:cNvPicPr>
            <a:picLocks noChangeAspect="1" noChangeArrowheads="1"/>
          </p:cNvPicPr>
          <p:nvPr/>
        </p:nvPicPr>
        <p:blipFill>
          <a:blip r:embed="rId2"/>
          <a:srcRect/>
          <a:stretch>
            <a:fillRect/>
          </a:stretch>
        </p:blipFill>
        <p:spPr bwMode="auto">
          <a:xfrm>
            <a:off x="5661025" y="0"/>
            <a:ext cx="3482975" cy="6858000"/>
          </a:xfrm>
          <a:prstGeom prst="rect">
            <a:avLst/>
          </a:prstGeom>
          <a:noFill/>
          <a:ln w="9525">
            <a:noFill/>
            <a:miter lim="800000"/>
            <a:headEnd/>
            <a:tailEnd/>
          </a:ln>
        </p:spPr>
      </p:pic>
      <p:sp>
        <p:nvSpPr>
          <p:cNvPr id="47106" name="Téglalap 2"/>
          <p:cNvSpPr>
            <a:spLocks noChangeArrowheads="1"/>
          </p:cNvSpPr>
          <p:nvPr/>
        </p:nvSpPr>
        <p:spPr bwMode="auto">
          <a:xfrm>
            <a:off x="2286000" y="3105150"/>
            <a:ext cx="4572000" cy="647700"/>
          </a:xfrm>
          <a:prstGeom prst="rect">
            <a:avLst/>
          </a:prstGeom>
          <a:noFill/>
          <a:ln w="9525">
            <a:noFill/>
            <a:miter lim="800000"/>
            <a:headEnd/>
            <a:tailEnd/>
          </a:ln>
        </p:spPr>
        <p:txBody>
          <a:bodyPr>
            <a:spAutoFit/>
          </a:bodyPr>
          <a:lstStyle/>
          <a:p>
            <a:r>
              <a:rPr lang="it-IT" b="1">
                <a:latin typeface="Corbel" pitchFamily="34" charset="0"/>
              </a:rPr>
              <a:t>Saint Sebastian 1570</a:t>
            </a:r>
          </a:p>
          <a:p>
            <a:r>
              <a:rPr lang="it-IT" b="1">
                <a:latin typeface="Corbel" pitchFamily="34" charset="0"/>
                <a:hlinkClick r:id="rId3"/>
              </a:rPr>
              <a:t>Tiziano Vecellio (Titian)</a:t>
            </a:r>
            <a:endParaRPr lang="it-IT" b="1">
              <a:latin typeface="Corbel" pitchFamily="34" charset="0"/>
            </a:endParaRPr>
          </a:p>
        </p:txBody>
      </p:sp>
    </p:spTree>
    <p:extLst>
      <p:ext uri="{BB962C8B-B14F-4D97-AF65-F5344CB8AC3E}">
        <p14:creationId xmlns:p14="http://schemas.microsoft.com/office/powerpoint/2010/main" val="3022143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835696" y="836712"/>
            <a:ext cx="5364088" cy="369332"/>
          </a:xfrm>
          <a:prstGeom prst="rect">
            <a:avLst/>
          </a:prstGeom>
        </p:spPr>
        <p:txBody>
          <a:bodyPr wrap="square">
            <a:spAutoFit/>
          </a:bodyPr>
          <a:lstStyle/>
          <a:p>
            <a:r>
              <a:rPr lang="hu-HU" dirty="0"/>
              <a:t>1518-1594 TINTORETTO, (</a:t>
            </a:r>
            <a:r>
              <a:rPr lang="hu-HU" dirty="0" err="1"/>
              <a:t>Jacopo</a:t>
            </a:r>
            <a:r>
              <a:rPr lang="hu-HU" dirty="0"/>
              <a:t> Robusti</a:t>
            </a:r>
            <a:r>
              <a:rPr lang="hu-HU" dirty="0" smtClean="0"/>
              <a:t>) /76/</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323" y="1412776"/>
            <a:ext cx="3978833" cy="5085726"/>
          </a:xfrm>
          <a:prstGeom prst="rect">
            <a:avLst/>
          </a:prstGeom>
        </p:spPr>
      </p:pic>
    </p:spTree>
    <p:extLst>
      <p:ext uri="{BB962C8B-B14F-4D97-AF65-F5344CB8AC3E}">
        <p14:creationId xmlns:p14="http://schemas.microsoft.com/office/powerpoint/2010/main" val="1526373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286000" y="2136339"/>
            <a:ext cx="4572000" cy="2585323"/>
          </a:xfrm>
          <a:prstGeom prst="rect">
            <a:avLst/>
          </a:prstGeom>
        </p:spPr>
        <p:txBody>
          <a:bodyPr>
            <a:spAutoFit/>
          </a:bodyPr>
          <a:lstStyle/>
          <a:p>
            <a:r>
              <a:rPr lang="hu-HU" dirty="0"/>
              <a:t>1590 körül festette vászonra 22 méter hosszú, 7 méter magas képét, a Paradicsomot a </a:t>
            </a:r>
            <a:r>
              <a:rPr lang="hu-HU" dirty="0" err="1"/>
              <a:t>Palazzo</a:t>
            </a:r>
            <a:r>
              <a:rPr lang="hu-HU" dirty="0"/>
              <a:t> </a:t>
            </a:r>
            <a:r>
              <a:rPr lang="hu-HU" dirty="0" err="1"/>
              <a:t>Ducalénak</a:t>
            </a:r>
            <a:r>
              <a:rPr lang="hu-HU" dirty="0"/>
              <a:t>. Több száz alakos, bámulatos kompozíció, távol áll minden hagyománytól, az akadémikus beállítottságú műértők merő excentrikusságnak tartották, de egész Velence megcsodálta, s csodálja azóta is a világ. 1594-ben pestisjárvány ragadta el.</a:t>
            </a:r>
          </a:p>
        </p:txBody>
      </p:sp>
    </p:spTree>
    <p:extLst>
      <p:ext uri="{BB962C8B-B14F-4D97-AF65-F5344CB8AC3E}">
        <p14:creationId xmlns:p14="http://schemas.microsoft.com/office/powerpoint/2010/main" val="844331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04" y="1700808"/>
            <a:ext cx="9046192" cy="3456384"/>
          </a:xfrm>
          <a:prstGeom prst="rect">
            <a:avLst/>
          </a:prstGeom>
        </p:spPr>
      </p:pic>
    </p:spTree>
    <p:extLst>
      <p:ext uri="{BB962C8B-B14F-4D97-AF65-F5344CB8AC3E}">
        <p14:creationId xmlns:p14="http://schemas.microsoft.com/office/powerpoint/2010/main" val="2034799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059832" y="404664"/>
            <a:ext cx="3121367" cy="369332"/>
          </a:xfrm>
          <a:prstGeom prst="rect">
            <a:avLst/>
          </a:prstGeom>
        </p:spPr>
        <p:txBody>
          <a:bodyPr wrap="none">
            <a:spAutoFit/>
          </a:bodyPr>
          <a:lstStyle/>
          <a:p>
            <a:r>
              <a:rPr lang="hu-HU" dirty="0"/>
              <a:t>1582-1666 HALS, </a:t>
            </a:r>
            <a:r>
              <a:rPr lang="hu-HU" dirty="0" err="1" smtClean="0"/>
              <a:t>Frans</a:t>
            </a:r>
            <a:r>
              <a:rPr lang="hu-HU" dirty="0" smtClean="0"/>
              <a:t> /84/</a:t>
            </a:r>
            <a:endParaRPr lang="hu-HU"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0364" y="1279825"/>
            <a:ext cx="4820301" cy="5606612"/>
          </a:xfrm>
          <a:prstGeom prst="rect">
            <a:avLst/>
          </a:prstGeom>
        </p:spPr>
      </p:pic>
    </p:spTree>
    <p:extLst>
      <p:ext uri="{BB962C8B-B14F-4D97-AF65-F5344CB8AC3E}">
        <p14:creationId xmlns:p14="http://schemas.microsoft.com/office/powerpoint/2010/main" val="3738739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212" y="0"/>
            <a:ext cx="5842561" cy="6858000"/>
          </a:xfrm>
          <a:prstGeom prst="rect">
            <a:avLst/>
          </a:prstGeom>
        </p:spPr>
      </p:pic>
      <p:sp>
        <p:nvSpPr>
          <p:cNvPr id="4" name="Téglalap 3"/>
          <p:cNvSpPr/>
          <p:nvPr/>
        </p:nvSpPr>
        <p:spPr>
          <a:xfrm>
            <a:off x="251520" y="332656"/>
            <a:ext cx="2736304" cy="923330"/>
          </a:xfrm>
          <a:prstGeom prst="rect">
            <a:avLst/>
          </a:prstGeom>
        </p:spPr>
        <p:txBody>
          <a:bodyPr wrap="square">
            <a:spAutoFit/>
          </a:bodyPr>
          <a:lstStyle/>
          <a:p>
            <a:r>
              <a:rPr lang="hu-HU" dirty="0"/>
              <a:t>A jókedvű ivó (1627-28; </a:t>
            </a:r>
            <a:r>
              <a:rPr lang="hu-HU" dirty="0" err="1"/>
              <a:t>Rijksmuseum</a:t>
            </a:r>
            <a:r>
              <a:rPr lang="hu-HU" dirty="0"/>
              <a:t>, Amszterdam)</a:t>
            </a:r>
          </a:p>
        </p:txBody>
      </p:sp>
    </p:spTree>
    <p:extLst>
      <p:ext uri="{BB962C8B-B14F-4D97-AF65-F5344CB8AC3E}">
        <p14:creationId xmlns:p14="http://schemas.microsoft.com/office/powerpoint/2010/main" val="3103851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976"/>
            <a:ext cx="9144000" cy="6090047"/>
          </a:xfrm>
          <a:prstGeom prst="rect">
            <a:avLst/>
          </a:prstGeom>
        </p:spPr>
      </p:pic>
      <p:sp>
        <p:nvSpPr>
          <p:cNvPr id="3" name="Téglalap 2"/>
          <p:cNvSpPr/>
          <p:nvPr/>
        </p:nvSpPr>
        <p:spPr>
          <a:xfrm>
            <a:off x="0" y="6474023"/>
            <a:ext cx="10044608" cy="369332"/>
          </a:xfrm>
          <a:prstGeom prst="rect">
            <a:avLst/>
          </a:prstGeom>
        </p:spPr>
        <p:txBody>
          <a:bodyPr wrap="square">
            <a:spAutoFit/>
          </a:bodyPr>
          <a:lstStyle/>
          <a:p>
            <a:r>
              <a:rPr lang="hu-HU" dirty="0"/>
              <a:t>Az aggok menhelyének elöljárónői (1664; </a:t>
            </a:r>
            <a:r>
              <a:rPr lang="hu-HU" dirty="0" err="1"/>
              <a:t>Frans</a:t>
            </a:r>
            <a:r>
              <a:rPr lang="hu-HU" dirty="0"/>
              <a:t> Hals Múzeum; Haarlem)</a:t>
            </a:r>
          </a:p>
        </p:txBody>
      </p:sp>
    </p:spTree>
    <p:extLst>
      <p:ext uri="{BB962C8B-B14F-4D97-AF65-F5344CB8AC3E}">
        <p14:creationId xmlns:p14="http://schemas.microsoft.com/office/powerpoint/2010/main" val="3162550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987824" y="332656"/>
            <a:ext cx="3531736" cy="369332"/>
          </a:xfrm>
          <a:prstGeom prst="rect">
            <a:avLst/>
          </a:prstGeom>
        </p:spPr>
        <p:txBody>
          <a:bodyPr wrap="none">
            <a:spAutoFit/>
          </a:bodyPr>
          <a:lstStyle/>
          <a:p>
            <a:r>
              <a:rPr lang="hu-HU" dirty="0"/>
              <a:t>1673-1757 MÁNYOKI </a:t>
            </a:r>
            <a:r>
              <a:rPr lang="hu-HU" dirty="0" smtClean="0"/>
              <a:t>Ádám /84/</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842" y="1268760"/>
            <a:ext cx="3885718" cy="5589240"/>
          </a:xfrm>
          <a:prstGeom prst="rect">
            <a:avLst/>
          </a:prstGeom>
        </p:spPr>
      </p:pic>
    </p:spTree>
    <p:extLst>
      <p:ext uri="{BB962C8B-B14F-4D97-AF65-F5344CB8AC3E}">
        <p14:creationId xmlns:p14="http://schemas.microsoft.com/office/powerpoint/2010/main" val="180412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571500"/>
            <a:ext cx="4762500" cy="5715000"/>
          </a:xfrm>
          <a:prstGeom prst="rect">
            <a:avLst/>
          </a:prstGeom>
        </p:spPr>
      </p:pic>
    </p:spTree>
    <p:extLst>
      <p:ext uri="{BB962C8B-B14F-4D97-AF65-F5344CB8AC3E}">
        <p14:creationId xmlns:p14="http://schemas.microsoft.com/office/powerpoint/2010/main" val="199268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411760" y="6237312"/>
            <a:ext cx="3865161" cy="369332"/>
          </a:xfrm>
          <a:prstGeom prst="rect">
            <a:avLst/>
          </a:prstGeom>
        </p:spPr>
        <p:txBody>
          <a:bodyPr wrap="none">
            <a:spAutoFit/>
          </a:bodyPr>
          <a:lstStyle/>
          <a:p>
            <a:r>
              <a:rPr lang="hu-HU" b="1" dirty="0" err="1"/>
              <a:t>Sixtus-kápolna</a:t>
            </a:r>
            <a:r>
              <a:rPr lang="hu-HU" b="1" dirty="0"/>
              <a:t>: </a:t>
            </a:r>
            <a:r>
              <a:rPr lang="hu-HU" b="1" i="1" dirty="0"/>
              <a:t>Utolsó </a:t>
            </a:r>
            <a:r>
              <a:rPr lang="hu-HU" b="1" i="1" dirty="0" smtClean="0"/>
              <a:t>ítélet 1541</a:t>
            </a:r>
            <a:endParaRPr lang="hu-HU"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662" y="267417"/>
            <a:ext cx="4104456" cy="5951727"/>
          </a:xfrm>
          <a:prstGeom prst="rect">
            <a:avLst/>
          </a:prstGeom>
        </p:spPr>
      </p:pic>
    </p:spTree>
    <p:extLst>
      <p:ext uri="{BB962C8B-B14F-4D97-AF65-F5344CB8AC3E}">
        <p14:creationId xmlns:p14="http://schemas.microsoft.com/office/powerpoint/2010/main" val="372252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850" y="0"/>
            <a:ext cx="6002977" cy="6858000"/>
          </a:xfrm>
          <a:prstGeom prst="rect">
            <a:avLst/>
          </a:prstGeom>
        </p:spPr>
      </p:pic>
      <p:sp>
        <p:nvSpPr>
          <p:cNvPr id="4" name="Téglalap 3"/>
          <p:cNvSpPr/>
          <p:nvPr/>
        </p:nvSpPr>
        <p:spPr>
          <a:xfrm>
            <a:off x="0" y="188640"/>
            <a:ext cx="3107850" cy="1754326"/>
          </a:xfrm>
          <a:prstGeom prst="rect">
            <a:avLst/>
          </a:prstGeom>
        </p:spPr>
        <p:txBody>
          <a:bodyPr wrap="square">
            <a:spAutoFit/>
          </a:bodyPr>
          <a:lstStyle/>
          <a:p>
            <a:r>
              <a:rPr lang="hu-HU" dirty="0"/>
              <a:t>1724–1731 között Magyarországon élt. Ekkor festette meg - többek között - Ráday Pált és nejét, </a:t>
            </a:r>
            <a:r>
              <a:rPr lang="hu-HU" dirty="0" err="1"/>
              <a:t>Kajali</a:t>
            </a:r>
            <a:r>
              <a:rPr lang="hu-HU" dirty="0"/>
              <a:t> Klárát, valamint a Podmaniczky család tagjait.</a:t>
            </a:r>
          </a:p>
        </p:txBody>
      </p:sp>
    </p:spTree>
    <p:extLst>
      <p:ext uri="{BB962C8B-B14F-4D97-AF65-F5344CB8AC3E}">
        <p14:creationId xmlns:p14="http://schemas.microsoft.com/office/powerpoint/2010/main" val="1834836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059832" y="260648"/>
            <a:ext cx="3219792" cy="369332"/>
          </a:xfrm>
          <a:prstGeom prst="rect">
            <a:avLst/>
          </a:prstGeom>
        </p:spPr>
        <p:txBody>
          <a:bodyPr wrap="none">
            <a:spAutoFit/>
          </a:bodyPr>
          <a:lstStyle/>
          <a:p>
            <a:r>
              <a:rPr lang="hu-HU" dirty="0"/>
              <a:t>1744-1830 DONÁT </a:t>
            </a:r>
            <a:r>
              <a:rPr lang="hu-HU" dirty="0" smtClean="0"/>
              <a:t>János/86/</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419" y="854768"/>
            <a:ext cx="4538618" cy="6021288"/>
          </a:xfrm>
          <a:prstGeom prst="rect">
            <a:avLst/>
          </a:prstGeom>
        </p:spPr>
      </p:pic>
    </p:spTree>
    <p:extLst>
      <p:ext uri="{BB962C8B-B14F-4D97-AF65-F5344CB8AC3E}">
        <p14:creationId xmlns:p14="http://schemas.microsoft.com/office/powerpoint/2010/main" val="289763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884" y="0"/>
            <a:ext cx="5531689" cy="6858000"/>
          </a:xfrm>
          <a:prstGeom prst="rect">
            <a:avLst/>
          </a:prstGeom>
        </p:spPr>
      </p:pic>
      <p:sp>
        <p:nvSpPr>
          <p:cNvPr id="4" name="Téglalap 3"/>
          <p:cNvSpPr/>
          <p:nvPr/>
        </p:nvSpPr>
        <p:spPr>
          <a:xfrm>
            <a:off x="251520" y="6237312"/>
            <a:ext cx="2890535" cy="369332"/>
          </a:xfrm>
          <a:prstGeom prst="rect">
            <a:avLst/>
          </a:prstGeom>
        </p:spPr>
        <p:txBody>
          <a:bodyPr wrap="none">
            <a:spAutoFit/>
          </a:bodyPr>
          <a:lstStyle/>
          <a:p>
            <a:r>
              <a:rPr lang="hu-HU" dirty="0"/>
              <a:t>Bihari János cigányprímás</a:t>
            </a:r>
          </a:p>
        </p:txBody>
      </p:sp>
    </p:spTree>
    <p:extLst>
      <p:ext uri="{BB962C8B-B14F-4D97-AF65-F5344CB8AC3E}">
        <p14:creationId xmlns:p14="http://schemas.microsoft.com/office/powerpoint/2010/main" val="209300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60648"/>
            <a:ext cx="1997968" cy="1200329"/>
          </a:xfrm>
          <a:prstGeom prst="rect">
            <a:avLst/>
          </a:prstGeom>
        </p:spPr>
        <p:txBody>
          <a:bodyPr wrap="square">
            <a:spAutoFit/>
          </a:bodyPr>
          <a:lstStyle/>
          <a:p>
            <a:r>
              <a:rPr lang="hu-HU" dirty="0"/>
              <a:t>Székhelyi </a:t>
            </a:r>
            <a:r>
              <a:rPr lang="hu-HU" dirty="0" err="1"/>
              <a:t>Majláth</a:t>
            </a:r>
            <a:r>
              <a:rPr lang="hu-HU" dirty="0"/>
              <a:t> György Országbíró Portréja</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775" y="571500"/>
            <a:ext cx="4362450" cy="5715000"/>
          </a:xfrm>
          <a:prstGeom prst="rect">
            <a:avLst/>
          </a:prstGeom>
        </p:spPr>
      </p:pic>
    </p:spTree>
    <p:extLst>
      <p:ext uri="{BB962C8B-B14F-4D97-AF65-F5344CB8AC3E}">
        <p14:creationId xmlns:p14="http://schemas.microsoft.com/office/powerpoint/2010/main" val="4009894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27784" y="260648"/>
            <a:ext cx="4095993" cy="369332"/>
          </a:xfrm>
          <a:prstGeom prst="rect">
            <a:avLst/>
          </a:prstGeom>
        </p:spPr>
        <p:txBody>
          <a:bodyPr wrap="none">
            <a:spAutoFit/>
          </a:bodyPr>
          <a:lstStyle/>
          <a:p>
            <a:r>
              <a:rPr lang="hu-HU" dirty="0"/>
              <a:t>1760-1849 HOKUSAI, </a:t>
            </a:r>
            <a:r>
              <a:rPr lang="hu-HU" dirty="0" err="1" smtClean="0"/>
              <a:t>Katsushika</a:t>
            </a:r>
            <a:r>
              <a:rPr lang="hu-HU" dirty="0" smtClean="0"/>
              <a:t> /89/</a:t>
            </a:r>
            <a:endParaRPr lang="hu-HU" dirty="0"/>
          </a:p>
        </p:txBody>
      </p:sp>
    </p:spTree>
    <p:extLst>
      <p:ext uri="{BB962C8B-B14F-4D97-AF65-F5344CB8AC3E}">
        <p14:creationId xmlns:p14="http://schemas.microsoft.com/office/powerpoint/2010/main" val="2018406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101"/>
            <a:ext cx="9144000" cy="6375797"/>
          </a:xfrm>
          <a:prstGeom prst="rect">
            <a:avLst/>
          </a:prstGeom>
        </p:spPr>
      </p:pic>
    </p:spTree>
    <p:extLst>
      <p:ext uri="{BB962C8B-B14F-4D97-AF65-F5344CB8AC3E}">
        <p14:creationId xmlns:p14="http://schemas.microsoft.com/office/powerpoint/2010/main" val="3437940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70414"/>
          </a:xfrm>
          <a:prstGeom prst="rect">
            <a:avLst/>
          </a:prstGeom>
        </p:spPr>
      </p:pic>
      <p:sp>
        <p:nvSpPr>
          <p:cNvPr id="3" name="Téglalap 2"/>
          <p:cNvSpPr/>
          <p:nvPr/>
        </p:nvSpPr>
        <p:spPr>
          <a:xfrm>
            <a:off x="0" y="6211668"/>
            <a:ext cx="9144000" cy="369332"/>
          </a:xfrm>
          <a:prstGeom prst="rect">
            <a:avLst/>
          </a:prstGeom>
        </p:spPr>
        <p:txBody>
          <a:bodyPr wrap="square">
            <a:spAutoFit/>
          </a:bodyPr>
          <a:lstStyle/>
          <a:p>
            <a:r>
              <a:rPr lang="hu-HU" i="1" dirty="0"/>
              <a:t>Finom szél tiszta reggel</a:t>
            </a:r>
            <a:r>
              <a:rPr lang="hu-HU" dirty="0"/>
              <a:t> a </a:t>
            </a:r>
            <a:r>
              <a:rPr lang="hu-HU" i="1" dirty="0"/>
              <a:t>Fudzsi harminchat látképéből</a:t>
            </a:r>
            <a:endParaRPr lang="hu-HU" dirty="0"/>
          </a:p>
        </p:txBody>
      </p:sp>
    </p:spTree>
    <p:extLst>
      <p:ext uri="{BB962C8B-B14F-4D97-AF65-F5344CB8AC3E}">
        <p14:creationId xmlns:p14="http://schemas.microsoft.com/office/powerpoint/2010/main" val="2828389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9102" y="0"/>
            <a:ext cx="4654898" cy="6838761"/>
          </a:xfrm>
          <a:prstGeom prst="rect">
            <a:avLst/>
          </a:prstGeom>
        </p:spPr>
      </p:pic>
      <p:sp>
        <p:nvSpPr>
          <p:cNvPr id="4" name="Téglalap 3"/>
          <p:cNvSpPr/>
          <p:nvPr/>
        </p:nvSpPr>
        <p:spPr>
          <a:xfrm>
            <a:off x="251520" y="332656"/>
            <a:ext cx="4572000" cy="646331"/>
          </a:xfrm>
          <a:prstGeom prst="rect">
            <a:avLst/>
          </a:prstGeom>
        </p:spPr>
        <p:txBody>
          <a:bodyPr>
            <a:spAutoFit/>
          </a:bodyPr>
          <a:lstStyle/>
          <a:p>
            <a:r>
              <a:rPr lang="hu-HU" dirty="0"/>
              <a:t>Túra a japán vízeséseknél című munkájából</a:t>
            </a:r>
          </a:p>
        </p:txBody>
      </p:sp>
    </p:spTree>
    <p:extLst>
      <p:ext uri="{BB962C8B-B14F-4D97-AF65-F5344CB8AC3E}">
        <p14:creationId xmlns:p14="http://schemas.microsoft.com/office/powerpoint/2010/main" val="1254329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356" y="16242"/>
            <a:ext cx="6035644" cy="6858000"/>
          </a:xfrm>
          <a:prstGeom prst="rect">
            <a:avLst/>
          </a:prstGeom>
        </p:spPr>
      </p:pic>
      <p:sp>
        <p:nvSpPr>
          <p:cNvPr id="3" name="Téglalap 2"/>
          <p:cNvSpPr/>
          <p:nvPr/>
        </p:nvSpPr>
        <p:spPr>
          <a:xfrm>
            <a:off x="251520" y="6093296"/>
            <a:ext cx="1505540" cy="369332"/>
          </a:xfrm>
          <a:prstGeom prst="rect">
            <a:avLst/>
          </a:prstGeom>
        </p:spPr>
        <p:txBody>
          <a:bodyPr wrap="none">
            <a:spAutoFit/>
          </a:bodyPr>
          <a:lstStyle/>
          <a:p>
            <a:r>
              <a:rPr lang="hu-HU" i="1" dirty="0"/>
              <a:t>Alvó kurtizán</a:t>
            </a:r>
            <a:endParaRPr lang="hu-HU" dirty="0"/>
          </a:p>
        </p:txBody>
      </p:sp>
    </p:spTree>
    <p:extLst>
      <p:ext uri="{BB962C8B-B14F-4D97-AF65-F5344CB8AC3E}">
        <p14:creationId xmlns:p14="http://schemas.microsoft.com/office/powerpoint/2010/main" val="1296886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808" y="0"/>
            <a:ext cx="8028384" cy="5660638"/>
          </a:xfrm>
          <a:prstGeom prst="rect">
            <a:avLst/>
          </a:prstGeom>
        </p:spPr>
      </p:pic>
      <p:sp>
        <p:nvSpPr>
          <p:cNvPr id="4" name="Téglalap 3"/>
          <p:cNvSpPr/>
          <p:nvPr/>
        </p:nvSpPr>
        <p:spPr>
          <a:xfrm>
            <a:off x="3396037" y="6093296"/>
            <a:ext cx="2351926" cy="369332"/>
          </a:xfrm>
          <a:prstGeom prst="rect">
            <a:avLst/>
          </a:prstGeom>
        </p:spPr>
        <p:txBody>
          <a:bodyPr wrap="none">
            <a:spAutoFit/>
          </a:bodyPr>
          <a:lstStyle/>
          <a:p>
            <a:r>
              <a:rPr lang="hu-HU" dirty="0"/>
              <a:t>Ezer kép az óceánról</a:t>
            </a:r>
          </a:p>
        </p:txBody>
      </p:sp>
    </p:spTree>
    <p:extLst>
      <p:ext uri="{BB962C8B-B14F-4D97-AF65-F5344CB8AC3E}">
        <p14:creationId xmlns:p14="http://schemas.microsoft.com/office/powerpoint/2010/main" val="382352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86000" y="1443841"/>
            <a:ext cx="4572000" cy="3970318"/>
          </a:xfrm>
          <a:prstGeom prst="rect">
            <a:avLst/>
          </a:prstGeom>
        </p:spPr>
        <p:txBody>
          <a:bodyPr>
            <a:spAutoFit/>
          </a:bodyPr>
          <a:lstStyle/>
          <a:p>
            <a:r>
              <a:rPr lang="hu-HU" dirty="0"/>
              <a:t>Michelangelo életének utolsó két évtizede, amelyet késői korszakának lehet tekinteni, elsősorban a Szent Péter székesegyház építésével telt, amelynek új tervei alapján az építkezés vezetését 1546-ban vett e át. A negyvenes években ugyanakkor, III. Pál pápa megbízásából, készített még két jelentős falképet, a Vatikáni palota új magánkápolnája, a </a:t>
            </a:r>
            <a:r>
              <a:rPr lang="hu-HU" dirty="0" err="1"/>
              <a:t>cappella</a:t>
            </a:r>
            <a:r>
              <a:rPr lang="hu-HU" dirty="0"/>
              <a:t> </a:t>
            </a:r>
            <a:r>
              <a:rPr lang="hu-HU" dirty="0" err="1"/>
              <a:t>Paolina</a:t>
            </a:r>
            <a:r>
              <a:rPr lang="hu-HU" dirty="0"/>
              <a:t> számára: a két oldalsó falon, egymással szemközt festette meg </a:t>
            </a:r>
            <a:r>
              <a:rPr lang="hu-HU" i="1" dirty="0"/>
              <a:t>Szent Pál megtérésé</a:t>
            </a:r>
            <a:r>
              <a:rPr lang="hu-HU" dirty="0"/>
              <a:t>nek (1542-1545) és </a:t>
            </a:r>
            <a:r>
              <a:rPr lang="hu-HU" i="1" dirty="0"/>
              <a:t>Szent Péter </a:t>
            </a:r>
            <a:r>
              <a:rPr lang="hu-HU" i="1" dirty="0" err="1"/>
              <a:t>keresztrefeszítésének</a:t>
            </a:r>
            <a:r>
              <a:rPr lang="hu-HU" dirty="0"/>
              <a:t> (1545-1550) jelenetét.</a:t>
            </a:r>
          </a:p>
        </p:txBody>
      </p:sp>
    </p:spTree>
    <p:extLst>
      <p:ext uri="{BB962C8B-B14F-4D97-AF65-F5344CB8AC3E}">
        <p14:creationId xmlns:p14="http://schemas.microsoft.com/office/powerpoint/2010/main" val="2593772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907704" y="260648"/>
            <a:ext cx="5814392" cy="369332"/>
          </a:xfrm>
          <a:prstGeom prst="rect">
            <a:avLst/>
          </a:prstGeom>
        </p:spPr>
        <p:txBody>
          <a:bodyPr wrap="square">
            <a:spAutoFit/>
          </a:bodyPr>
          <a:lstStyle/>
          <a:p>
            <a:r>
              <a:rPr lang="hu-HU" dirty="0"/>
              <a:t>1780-1867 INGRES, </a:t>
            </a:r>
            <a:r>
              <a:rPr lang="hu-HU" dirty="0" err="1"/>
              <a:t>Jean-Auguste</a:t>
            </a:r>
            <a:r>
              <a:rPr lang="hu-HU" dirty="0"/>
              <a:t> </a:t>
            </a:r>
            <a:r>
              <a:rPr lang="hu-HU" dirty="0" err="1" smtClean="0"/>
              <a:t>Dominique</a:t>
            </a:r>
            <a:r>
              <a:rPr lang="hu-HU" dirty="0" smtClean="0"/>
              <a:t> /87/</a:t>
            </a: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010881"/>
            <a:ext cx="4701201" cy="5847119"/>
          </a:xfrm>
          <a:prstGeom prst="rect">
            <a:avLst/>
          </a:prstGeom>
        </p:spPr>
      </p:pic>
    </p:spTree>
    <p:extLst>
      <p:ext uri="{BB962C8B-B14F-4D97-AF65-F5344CB8AC3E}">
        <p14:creationId xmlns:p14="http://schemas.microsoft.com/office/powerpoint/2010/main" val="362815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https://upload.wikimedia.org/wikipedia/commons/0/06/Ingres_Princess_Albert_de_Broglie.jpg"/>
          <p:cNvPicPr>
            <a:picLocks noChangeAspect="1" noChangeArrowheads="1"/>
          </p:cNvPicPr>
          <p:nvPr/>
        </p:nvPicPr>
        <p:blipFill>
          <a:blip r:embed="rId2"/>
          <a:srcRect/>
          <a:stretch>
            <a:fillRect/>
          </a:stretch>
        </p:blipFill>
        <p:spPr bwMode="auto">
          <a:xfrm>
            <a:off x="0" y="0"/>
            <a:ext cx="5068888" cy="6858000"/>
          </a:xfrm>
          <a:prstGeom prst="rect">
            <a:avLst/>
          </a:prstGeom>
          <a:noFill/>
          <a:ln w="9525">
            <a:noFill/>
            <a:miter lim="800000"/>
            <a:headEnd/>
            <a:tailEnd/>
          </a:ln>
        </p:spPr>
      </p:pic>
      <p:sp>
        <p:nvSpPr>
          <p:cNvPr id="57346" name="Téglalap 2"/>
          <p:cNvSpPr>
            <a:spLocks noChangeArrowheads="1"/>
          </p:cNvSpPr>
          <p:nvPr/>
        </p:nvSpPr>
        <p:spPr bwMode="auto">
          <a:xfrm>
            <a:off x="5072063" y="5715000"/>
            <a:ext cx="4071937" cy="1200150"/>
          </a:xfrm>
          <a:prstGeom prst="rect">
            <a:avLst/>
          </a:prstGeom>
          <a:noFill/>
          <a:ln w="9525">
            <a:noFill/>
            <a:miter lim="800000"/>
            <a:headEnd/>
            <a:tailEnd/>
          </a:ln>
        </p:spPr>
        <p:txBody>
          <a:bodyPr>
            <a:spAutoFit/>
          </a:bodyPr>
          <a:lstStyle/>
          <a:p>
            <a:r>
              <a:rPr lang="hu-HU" i="1">
                <a:latin typeface="Corbel" pitchFamily="34" charset="0"/>
              </a:rPr>
              <a:t>Princesse </a:t>
            </a:r>
            <a:r>
              <a:rPr lang="hu-HU" i="1">
                <a:latin typeface="Corbel" pitchFamily="34" charset="0"/>
                <a:hlinkClick r:id="rId3" tooltip="Albert de Broglie"/>
              </a:rPr>
              <a:t>Albert de Broglie</a:t>
            </a:r>
            <a:r>
              <a:rPr lang="hu-HU" i="1">
                <a:latin typeface="Corbel" pitchFamily="34" charset="0"/>
              </a:rPr>
              <a:t>, née Joséphine-Eléonore-Marie-Pauline de Galard de Brassac de Béarn</a:t>
            </a:r>
            <a:r>
              <a:rPr lang="hu-HU">
                <a:latin typeface="Corbel" pitchFamily="34" charset="0"/>
              </a:rPr>
              <a:t>, 1853, </a:t>
            </a:r>
            <a:r>
              <a:rPr lang="hu-HU">
                <a:latin typeface="Corbel" pitchFamily="34" charset="0"/>
                <a:hlinkClick r:id="rId4" tooltip="Metropolitan Museum of Art"/>
              </a:rPr>
              <a:t>Metropolitan Museum of Art</a:t>
            </a:r>
            <a:endParaRPr lang="hu-HU">
              <a:latin typeface="Corbel" pitchFamily="34" charset="0"/>
            </a:endParaRPr>
          </a:p>
        </p:txBody>
      </p:sp>
    </p:spTree>
    <p:extLst>
      <p:ext uri="{BB962C8B-B14F-4D97-AF65-F5344CB8AC3E}">
        <p14:creationId xmlns:p14="http://schemas.microsoft.com/office/powerpoint/2010/main" val="3878199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https://upload.wikimedia.org/wikipedia/commons/thumb/4/46/Jean_Auguste_Dominique_Ingres_-_The_Spring_-_Google_Art_Project_2.jpg/800px-Jean_Auguste_Dominique_Ingres_-_The_Spring_-_Google_Art_Project_2.jpg"/>
          <p:cNvPicPr>
            <a:picLocks noChangeAspect="1" noChangeArrowheads="1"/>
          </p:cNvPicPr>
          <p:nvPr/>
        </p:nvPicPr>
        <p:blipFill>
          <a:blip r:embed="rId2"/>
          <a:srcRect/>
          <a:stretch>
            <a:fillRect/>
          </a:stretch>
        </p:blipFill>
        <p:spPr bwMode="auto">
          <a:xfrm>
            <a:off x="0" y="0"/>
            <a:ext cx="3429000" cy="6858000"/>
          </a:xfrm>
          <a:prstGeom prst="rect">
            <a:avLst/>
          </a:prstGeom>
          <a:noFill/>
          <a:ln w="9525">
            <a:noFill/>
            <a:miter lim="800000"/>
            <a:headEnd/>
            <a:tailEnd/>
          </a:ln>
        </p:spPr>
      </p:pic>
      <p:sp>
        <p:nvSpPr>
          <p:cNvPr id="58370" name="Téglalap 2"/>
          <p:cNvSpPr>
            <a:spLocks noChangeArrowheads="1"/>
          </p:cNvSpPr>
          <p:nvPr/>
        </p:nvSpPr>
        <p:spPr bwMode="auto">
          <a:xfrm>
            <a:off x="5864225" y="6488113"/>
            <a:ext cx="3279775" cy="369887"/>
          </a:xfrm>
          <a:prstGeom prst="rect">
            <a:avLst/>
          </a:prstGeom>
          <a:noFill/>
          <a:ln w="9525">
            <a:noFill/>
            <a:miter lim="800000"/>
            <a:headEnd/>
            <a:tailEnd/>
          </a:ln>
        </p:spPr>
        <p:txBody>
          <a:bodyPr wrap="none">
            <a:spAutoFit/>
          </a:bodyPr>
          <a:lstStyle/>
          <a:p>
            <a:r>
              <a:rPr lang="fr-FR" i="1">
                <a:latin typeface="Corbel" pitchFamily="34" charset="0"/>
                <a:hlinkClick r:id="rId3" tooltip="The Source (Ingres)"/>
              </a:rPr>
              <a:t>The Source</a:t>
            </a:r>
            <a:r>
              <a:rPr lang="fr-FR">
                <a:latin typeface="Corbel" pitchFamily="34" charset="0"/>
              </a:rPr>
              <a:t>, 1856, </a:t>
            </a:r>
            <a:r>
              <a:rPr lang="fr-FR">
                <a:latin typeface="Corbel" pitchFamily="34" charset="0"/>
                <a:hlinkClick r:id="rId4" tooltip="Musée d'Orsay"/>
              </a:rPr>
              <a:t>Musée d'Orsay</a:t>
            </a:r>
            <a:endParaRPr lang="hu-HU">
              <a:latin typeface="Corbel" pitchFamily="34" charset="0"/>
            </a:endParaRPr>
          </a:p>
        </p:txBody>
      </p:sp>
    </p:spTree>
    <p:extLst>
      <p:ext uri="{BB962C8B-B14F-4D97-AF65-F5344CB8AC3E}">
        <p14:creationId xmlns:p14="http://schemas.microsoft.com/office/powerpoint/2010/main" val="1213763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https://upload.wikimedia.org/wikipedia/commons/thumb/f/f9/Dominique_Ingres_-_Mme_Moitessier.jpg/800px-Dominique_Ingres_-_Mme_Moitessier.jpg"/>
          <p:cNvPicPr>
            <a:picLocks noChangeAspect="1" noChangeArrowheads="1"/>
          </p:cNvPicPr>
          <p:nvPr/>
        </p:nvPicPr>
        <p:blipFill>
          <a:blip r:embed="rId2"/>
          <a:srcRect/>
          <a:stretch>
            <a:fillRect/>
          </a:stretch>
        </p:blipFill>
        <p:spPr bwMode="auto">
          <a:xfrm>
            <a:off x="0" y="0"/>
            <a:ext cx="5218113" cy="6858000"/>
          </a:xfrm>
          <a:prstGeom prst="rect">
            <a:avLst/>
          </a:prstGeom>
          <a:noFill/>
          <a:ln w="9525">
            <a:noFill/>
            <a:miter lim="800000"/>
            <a:headEnd/>
            <a:tailEnd/>
          </a:ln>
        </p:spPr>
      </p:pic>
      <p:sp>
        <p:nvSpPr>
          <p:cNvPr id="59394" name="Téglalap 2"/>
          <p:cNvSpPr>
            <a:spLocks noChangeArrowheads="1"/>
          </p:cNvSpPr>
          <p:nvPr/>
        </p:nvSpPr>
        <p:spPr bwMode="auto">
          <a:xfrm>
            <a:off x="5237163" y="6488113"/>
            <a:ext cx="3906837" cy="369887"/>
          </a:xfrm>
          <a:prstGeom prst="rect">
            <a:avLst/>
          </a:prstGeom>
          <a:noFill/>
          <a:ln w="9525">
            <a:noFill/>
            <a:miter lim="800000"/>
            <a:headEnd/>
            <a:tailEnd/>
          </a:ln>
        </p:spPr>
        <p:txBody>
          <a:bodyPr wrap="none">
            <a:spAutoFit/>
          </a:bodyPr>
          <a:lstStyle/>
          <a:p>
            <a:r>
              <a:rPr lang="fr-FR" i="1">
                <a:latin typeface="Corbel" pitchFamily="34" charset="0"/>
                <a:hlinkClick r:id="rId3" tooltip="Madame Moitessier"/>
              </a:rPr>
              <a:t>Mme. Moitessier</a:t>
            </a:r>
            <a:r>
              <a:rPr lang="fr-FR">
                <a:latin typeface="Corbel" pitchFamily="34" charset="0"/>
              </a:rPr>
              <a:t>, 1856, </a:t>
            </a:r>
            <a:r>
              <a:rPr lang="fr-FR">
                <a:latin typeface="Corbel" pitchFamily="34" charset="0"/>
                <a:hlinkClick r:id="rId4" tooltip="National Gallery"/>
              </a:rPr>
              <a:t>National Gallery</a:t>
            </a:r>
            <a:endParaRPr lang="hu-HU">
              <a:latin typeface="Corbel" pitchFamily="34" charset="0"/>
            </a:endParaRPr>
          </a:p>
        </p:txBody>
      </p:sp>
    </p:spTree>
    <p:extLst>
      <p:ext uri="{BB962C8B-B14F-4D97-AF65-F5344CB8AC3E}">
        <p14:creationId xmlns:p14="http://schemas.microsoft.com/office/powerpoint/2010/main" val="3524342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https://upload.wikimedia.org/wikipedia/commons/thumb/c/c9/Le_Bain_Turc%2C_by_Jean_Auguste_Dominique_Ingres%2C_from_C2RMF_retouched.jpg/1024px-Le_Bain_Turc%2C_by_Jean_Auguste_Dominique_Ingres%2C_from_C2RMF_retouched.jpg"/>
          <p:cNvPicPr>
            <a:picLocks noChangeAspect="1" noChangeArrowheads="1"/>
          </p:cNvPicPr>
          <p:nvPr/>
        </p:nvPicPr>
        <p:blipFill>
          <a:blip r:embed="rId2"/>
          <a:srcRect/>
          <a:stretch>
            <a:fillRect/>
          </a:stretch>
        </p:blipFill>
        <p:spPr bwMode="auto">
          <a:xfrm>
            <a:off x="0" y="0"/>
            <a:ext cx="6891338" cy="6858000"/>
          </a:xfrm>
          <a:prstGeom prst="rect">
            <a:avLst/>
          </a:prstGeom>
          <a:noFill/>
          <a:ln w="9525">
            <a:noFill/>
            <a:miter lim="800000"/>
            <a:headEnd/>
            <a:tailEnd/>
          </a:ln>
        </p:spPr>
      </p:pic>
      <p:sp>
        <p:nvSpPr>
          <p:cNvPr id="60418" name="Téglalap 3"/>
          <p:cNvSpPr>
            <a:spLocks noChangeArrowheads="1"/>
          </p:cNvSpPr>
          <p:nvPr/>
        </p:nvSpPr>
        <p:spPr bwMode="auto">
          <a:xfrm>
            <a:off x="6929438" y="5657850"/>
            <a:ext cx="2214562" cy="1200150"/>
          </a:xfrm>
          <a:prstGeom prst="rect">
            <a:avLst/>
          </a:prstGeom>
          <a:noFill/>
          <a:ln w="9525">
            <a:noFill/>
            <a:miter lim="800000"/>
            <a:headEnd/>
            <a:tailEnd/>
          </a:ln>
        </p:spPr>
        <p:txBody>
          <a:bodyPr>
            <a:spAutoFit/>
          </a:bodyPr>
          <a:lstStyle/>
          <a:p>
            <a:r>
              <a:rPr lang="en-US" i="1">
                <a:latin typeface="Corbel" pitchFamily="34" charset="0"/>
                <a:hlinkClick r:id="rId3" tooltip="The Turkish Bath"/>
              </a:rPr>
              <a:t>The Turkish Bath</a:t>
            </a:r>
            <a:r>
              <a:rPr lang="en-US">
                <a:latin typeface="Corbel" pitchFamily="34" charset="0"/>
              </a:rPr>
              <a:t>, 1862, oil on canvas, diam. 108 cm, </a:t>
            </a:r>
            <a:r>
              <a:rPr lang="en-US">
                <a:latin typeface="Corbel" pitchFamily="34" charset="0"/>
                <a:hlinkClick r:id="rId4" tooltip="Louvre"/>
              </a:rPr>
              <a:t>Louvre</a:t>
            </a:r>
            <a:r>
              <a:rPr lang="en-US">
                <a:latin typeface="Corbel" pitchFamily="34" charset="0"/>
              </a:rPr>
              <a:t>.</a:t>
            </a:r>
            <a:endParaRPr lang="hu-HU">
              <a:latin typeface="Corbel" pitchFamily="34" charset="0"/>
            </a:endParaRPr>
          </a:p>
        </p:txBody>
      </p:sp>
    </p:spTree>
    <p:extLst>
      <p:ext uri="{BB962C8B-B14F-4D97-AF65-F5344CB8AC3E}">
        <p14:creationId xmlns:p14="http://schemas.microsoft.com/office/powerpoint/2010/main" val="3831363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https://upload.wikimedia.org/wikipedia/commons/thumb/0/0c/Jean-Auguste-Dominique_Ingres_-_Oedipus_and_the_Sphinx_-_Walters_379.jpg/800px-Jean-Auguste-Dominique_Ingres_-_Oedipus_and_the_Sphinx_-_Walters_379.jpg"/>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
        <p:nvSpPr>
          <p:cNvPr id="61442" name="Téglalap 2"/>
          <p:cNvSpPr>
            <a:spLocks noChangeArrowheads="1"/>
          </p:cNvSpPr>
          <p:nvPr/>
        </p:nvSpPr>
        <p:spPr bwMode="auto">
          <a:xfrm>
            <a:off x="5715000" y="5934075"/>
            <a:ext cx="3429000" cy="923925"/>
          </a:xfrm>
          <a:prstGeom prst="rect">
            <a:avLst/>
          </a:prstGeom>
          <a:noFill/>
          <a:ln w="9525">
            <a:noFill/>
            <a:miter lim="800000"/>
            <a:headEnd/>
            <a:tailEnd/>
          </a:ln>
        </p:spPr>
        <p:txBody>
          <a:bodyPr>
            <a:spAutoFit/>
          </a:bodyPr>
          <a:lstStyle/>
          <a:p>
            <a:r>
              <a:rPr lang="en-US" i="1">
                <a:latin typeface="Corbel" pitchFamily="34" charset="0"/>
                <a:hlinkClick r:id="rId3" tooltip="Oedipus and the Sphinx (Ingres)"/>
              </a:rPr>
              <a:t>Oedipus and the Sphinx</a:t>
            </a:r>
            <a:r>
              <a:rPr lang="en-US">
                <a:latin typeface="Corbel" pitchFamily="34" charset="0"/>
              </a:rPr>
              <a:t>, 1864,</a:t>
            </a:r>
            <a:r>
              <a:rPr lang="en-US">
                <a:latin typeface="Corbel" pitchFamily="34" charset="0"/>
                <a:hlinkClick r:id="rId4"/>
              </a:rPr>
              <a:t>[39]</a:t>
            </a:r>
            <a:r>
              <a:rPr lang="en-US">
                <a:latin typeface="Corbel" pitchFamily="34" charset="0"/>
              </a:rPr>
              <a:t> oil on canvas, 105.5 x 87 cm, The Walters Art Museum</a:t>
            </a:r>
            <a:endParaRPr lang="hu-HU">
              <a:latin typeface="Corbel" pitchFamily="34" charset="0"/>
            </a:endParaRPr>
          </a:p>
        </p:txBody>
      </p:sp>
    </p:spTree>
    <p:extLst>
      <p:ext uri="{BB962C8B-B14F-4D97-AF65-F5344CB8AC3E}">
        <p14:creationId xmlns:p14="http://schemas.microsoft.com/office/powerpoint/2010/main" val="773677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4400" y="512763"/>
            <a:ext cx="7772400" cy="914400"/>
          </a:xfrm>
        </p:spPr>
        <p:txBody>
          <a:bodyPr/>
          <a:lstStyle/>
          <a:p>
            <a:pPr fontAlgn="auto">
              <a:spcAft>
                <a:spcPts val="0"/>
              </a:spcAft>
              <a:defRPr/>
            </a:pPr>
            <a:r>
              <a:rPr lang="hu-HU" b="1" dirty="0" smtClean="0">
                <a:solidFill>
                  <a:schemeClr val="tx2">
                    <a:satMod val="200000"/>
                  </a:schemeClr>
                </a:solidFill>
              </a:rPr>
              <a:t>Barabás Miklós</a:t>
            </a:r>
            <a:br>
              <a:rPr lang="hu-HU" b="1" dirty="0" smtClean="0">
                <a:solidFill>
                  <a:schemeClr val="tx2">
                    <a:satMod val="200000"/>
                  </a:schemeClr>
                </a:solidFill>
              </a:rPr>
            </a:br>
            <a:endParaRPr lang="hu-HU" dirty="0">
              <a:solidFill>
                <a:schemeClr val="tx2">
                  <a:satMod val="200000"/>
                </a:schemeClr>
              </a:solidFill>
            </a:endParaRPr>
          </a:p>
        </p:txBody>
      </p:sp>
      <p:sp>
        <p:nvSpPr>
          <p:cNvPr id="62466" name="Téglalap 2"/>
          <p:cNvSpPr>
            <a:spLocks noChangeArrowheads="1"/>
          </p:cNvSpPr>
          <p:nvPr/>
        </p:nvSpPr>
        <p:spPr bwMode="auto">
          <a:xfrm>
            <a:off x="928688" y="1357313"/>
            <a:ext cx="6000750" cy="369887"/>
          </a:xfrm>
          <a:prstGeom prst="rect">
            <a:avLst/>
          </a:prstGeom>
          <a:noFill/>
          <a:ln w="9525">
            <a:noFill/>
            <a:miter lim="800000"/>
            <a:headEnd/>
            <a:tailEnd/>
          </a:ln>
        </p:spPr>
        <p:txBody>
          <a:bodyPr>
            <a:spAutoFit/>
          </a:bodyPr>
          <a:lstStyle/>
          <a:p>
            <a:r>
              <a:rPr lang="hu-HU">
                <a:latin typeface="Corbel" pitchFamily="34" charset="0"/>
                <a:hlinkClick r:id="rId2" tooltip="Kézdimárkosfalva"/>
              </a:rPr>
              <a:t>Márkusfalva</a:t>
            </a:r>
            <a:r>
              <a:rPr lang="hu-HU">
                <a:latin typeface="Corbel" pitchFamily="34" charset="0"/>
              </a:rPr>
              <a:t>, </a:t>
            </a:r>
            <a:r>
              <a:rPr lang="hu-HU">
                <a:latin typeface="Corbel" pitchFamily="34" charset="0"/>
                <a:hlinkClick r:id="rId3" tooltip="1810"/>
              </a:rPr>
              <a:t>1810</a:t>
            </a:r>
            <a:r>
              <a:rPr lang="hu-HU">
                <a:latin typeface="Corbel" pitchFamily="34" charset="0"/>
              </a:rPr>
              <a:t>. </a:t>
            </a:r>
            <a:r>
              <a:rPr lang="hu-HU">
                <a:latin typeface="Corbel" pitchFamily="34" charset="0"/>
                <a:hlinkClick r:id="rId4" tooltip="Február 10."/>
              </a:rPr>
              <a:t>február 10.</a:t>
            </a:r>
            <a:r>
              <a:rPr lang="hu-HU">
                <a:latin typeface="Corbel" pitchFamily="34" charset="0"/>
              </a:rPr>
              <a:t> – </a:t>
            </a:r>
            <a:r>
              <a:rPr lang="hu-HU">
                <a:latin typeface="Corbel" pitchFamily="34" charset="0"/>
                <a:hlinkClick r:id="rId5" tooltip="Budapest"/>
              </a:rPr>
              <a:t>Budapest</a:t>
            </a:r>
            <a:r>
              <a:rPr lang="hu-HU">
                <a:latin typeface="Corbel" pitchFamily="34" charset="0"/>
              </a:rPr>
              <a:t>, </a:t>
            </a:r>
            <a:r>
              <a:rPr lang="hu-HU">
                <a:latin typeface="Corbel" pitchFamily="34" charset="0"/>
                <a:hlinkClick r:id="rId6" tooltip="1898"/>
              </a:rPr>
              <a:t>1898</a:t>
            </a:r>
            <a:r>
              <a:rPr lang="hu-HU">
                <a:latin typeface="Corbel" pitchFamily="34" charset="0"/>
              </a:rPr>
              <a:t>. </a:t>
            </a:r>
            <a:r>
              <a:rPr lang="hu-HU">
                <a:latin typeface="Corbel" pitchFamily="34" charset="0"/>
                <a:hlinkClick r:id="rId7" tooltip="Február 12."/>
              </a:rPr>
              <a:t>február 12.</a:t>
            </a:r>
            <a:endParaRPr lang="hu-HU">
              <a:latin typeface="Corbel" pitchFamily="34" charset="0"/>
            </a:endParaRPr>
          </a:p>
        </p:txBody>
      </p:sp>
    </p:spTree>
    <p:extLst>
      <p:ext uri="{BB962C8B-B14F-4D97-AF65-F5344CB8AC3E}">
        <p14:creationId xmlns:p14="http://schemas.microsoft.com/office/powerpoint/2010/main" val="2332099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s://upload.wikimedia.org/wikipedia/commons/3/36/Emanoil_Gojdu_Barabas.jpg"/>
          <p:cNvPicPr>
            <a:picLocks noChangeAspect="1" noChangeArrowheads="1"/>
          </p:cNvPicPr>
          <p:nvPr/>
        </p:nvPicPr>
        <p:blipFill>
          <a:blip r:embed="rId2"/>
          <a:srcRect/>
          <a:stretch>
            <a:fillRect/>
          </a:stretch>
        </p:blipFill>
        <p:spPr bwMode="auto">
          <a:xfrm>
            <a:off x="0" y="466725"/>
            <a:ext cx="4848225" cy="6391275"/>
          </a:xfrm>
          <a:prstGeom prst="rect">
            <a:avLst/>
          </a:prstGeom>
          <a:noFill/>
          <a:ln w="9525">
            <a:noFill/>
            <a:miter lim="800000"/>
            <a:headEnd/>
            <a:tailEnd/>
          </a:ln>
        </p:spPr>
      </p:pic>
      <p:sp>
        <p:nvSpPr>
          <p:cNvPr id="63490" name="Téglalap 2"/>
          <p:cNvSpPr>
            <a:spLocks noChangeArrowheads="1"/>
          </p:cNvSpPr>
          <p:nvPr/>
        </p:nvSpPr>
        <p:spPr bwMode="auto">
          <a:xfrm>
            <a:off x="4857750" y="6488113"/>
            <a:ext cx="1581150" cy="369887"/>
          </a:xfrm>
          <a:prstGeom prst="rect">
            <a:avLst/>
          </a:prstGeom>
          <a:noFill/>
          <a:ln w="9525">
            <a:noFill/>
            <a:miter lim="800000"/>
            <a:headEnd/>
            <a:tailEnd/>
          </a:ln>
        </p:spPr>
        <p:txBody>
          <a:bodyPr wrap="none">
            <a:spAutoFit/>
          </a:bodyPr>
          <a:lstStyle/>
          <a:p>
            <a:r>
              <a:rPr lang="hu-HU">
                <a:latin typeface="Corbel" pitchFamily="34" charset="0"/>
                <a:hlinkClick r:id="rId3" tooltip="Gozsdu Manó"/>
              </a:rPr>
              <a:t>Emanoil Gojdu</a:t>
            </a:r>
            <a:endParaRPr lang="hu-HU">
              <a:latin typeface="Corbel" pitchFamily="34" charset="0"/>
            </a:endParaRPr>
          </a:p>
        </p:txBody>
      </p:sp>
      <p:pic>
        <p:nvPicPr>
          <p:cNvPr id="63491" name="Picture 4" descr="https://upload.wikimedia.org/wikipedia/hu/f/ff/Sauer2.jpg"/>
          <p:cNvPicPr>
            <a:picLocks noChangeAspect="1" noChangeArrowheads="1"/>
          </p:cNvPicPr>
          <p:nvPr/>
        </p:nvPicPr>
        <p:blipFill>
          <a:blip r:embed="rId4"/>
          <a:srcRect/>
          <a:stretch>
            <a:fillRect/>
          </a:stretch>
        </p:blipFill>
        <p:spPr bwMode="auto">
          <a:xfrm>
            <a:off x="5924550" y="142875"/>
            <a:ext cx="3219450" cy="4286250"/>
          </a:xfrm>
          <a:prstGeom prst="rect">
            <a:avLst/>
          </a:prstGeom>
          <a:noFill/>
          <a:ln w="9525">
            <a:noFill/>
            <a:miter lim="800000"/>
            <a:headEnd/>
            <a:tailEnd/>
          </a:ln>
        </p:spPr>
      </p:pic>
      <p:sp>
        <p:nvSpPr>
          <p:cNvPr id="63492" name="Téglalap 4"/>
          <p:cNvSpPr>
            <a:spLocks noChangeArrowheads="1"/>
          </p:cNvSpPr>
          <p:nvPr/>
        </p:nvSpPr>
        <p:spPr bwMode="auto">
          <a:xfrm>
            <a:off x="7473950" y="4572000"/>
            <a:ext cx="1670050" cy="369888"/>
          </a:xfrm>
          <a:prstGeom prst="rect">
            <a:avLst/>
          </a:prstGeom>
          <a:noFill/>
          <a:ln w="9525">
            <a:noFill/>
            <a:miter lim="800000"/>
            <a:headEnd/>
            <a:tailEnd/>
          </a:ln>
        </p:spPr>
        <p:txBody>
          <a:bodyPr wrap="none">
            <a:spAutoFit/>
          </a:bodyPr>
          <a:lstStyle/>
          <a:p>
            <a:r>
              <a:rPr lang="hu-HU">
                <a:latin typeface="Corbel" pitchFamily="34" charset="0"/>
              </a:rPr>
              <a:t>Sauer 1861-ben</a:t>
            </a:r>
          </a:p>
        </p:txBody>
      </p:sp>
    </p:spTree>
    <p:extLst>
      <p:ext uri="{BB962C8B-B14F-4D97-AF65-F5344CB8AC3E}">
        <p14:creationId xmlns:p14="http://schemas.microsoft.com/office/powerpoint/2010/main" val="2747428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http://www.hung-art.hu/kep/b/barabas/muvek/1860-/bittone.jpg"/>
          <p:cNvPicPr>
            <a:picLocks noChangeAspect="1" noChangeArrowheads="1"/>
          </p:cNvPicPr>
          <p:nvPr/>
        </p:nvPicPr>
        <p:blipFill>
          <a:blip r:embed="rId2"/>
          <a:srcRect/>
          <a:stretch>
            <a:fillRect/>
          </a:stretch>
        </p:blipFill>
        <p:spPr bwMode="auto">
          <a:xfrm>
            <a:off x="0" y="0"/>
            <a:ext cx="5284788" cy="6858000"/>
          </a:xfrm>
          <a:prstGeom prst="rect">
            <a:avLst/>
          </a:prstGeom>
          <a:noFill/>
          <a:ln w="9525">
            <a:noFill/>
            <a:miter lim="800000"/>
            <a:headEnd/>
            <a:tailEnd/>
          </a:ln>
        </p:spPr>
      </p:pic>
      <p:sp>
        <p:nvSpPr>
          <p:cNvPr id="64514" name="Téglalap 2"/>
          <p:cNvSpPr>
            <a:spLocks noChangeArrowheads="1"/>
          </p:cNvSpPr>
          <p:nvPr/>
        </p:nvSpPr>
        <p:spPr bwMode="auto">
          <a:xfrm>
            <a:off x="5429250" y="5657850"/>
            <a:ext cx="3714750" cy="1200150"/>
          </a:xfrm>
          <a:prstGeom prst="rect">
            <a:avLst/>
          </a:prstGeom>
          <a:noFill/>
          <a:ln w="9525">
            <a:noFill/>
            <a:miter lim="800000"/>
            <a:headEnd/>
            <a:tailEnd/>
          </a:ln>
        </p:spPr>
        <p:txBody>
          <a:bodyPr>
            <a:spAutoFit/>
          </a:bodyPr>
          <a:lstStyle/>
          <a:p>
            <a:r>
              <a:rPr lang="hu-HU" b="1">
                <a:latin typeface="Corbel" pitchFamily="34" charset="0"/>
              </a:rPr>
              <a:t>Bittó Istvánné</a:t>
            </a:r>
            <a:r>
              <a:rPr lang="hu-HU">
                <a:latin typeface="Corbel" pitchFamily="34" charset="0"/>
              </a:rPr>
              <a:t/>
            </a:r>
            <a:br>
              <a:rPr lang="hu-HU">
                <a:latin typeface="Corbel" pitchFamily="34" charset="0"/>
              </a:rPr>
            </a:br>
            <a:r>
              <a:rPr lang="hu-HU">
                <a:latin typeface="Corbel" pitchFamily="34" charset="0"/>
              </a:rPr>
              <a:t>1874</a:t>
            </a:r>
            <a:br>
              <a:rPr lang="hu-HU">
                <a:latin typeface="Corbel" pitchFamily="34" charset="0"/>
              </a:rPr>
            </a:br>
            <a:r>
              <a:rPr lang="hu-HU">
                <a:latin typeface="Corbel" pitchFamily="34" charset="0"/>
              </a:rPr>
              <a:t>Olaj, vászon, 84 x 66 cm</a:t>
            </a:r>
            <a:br>
              <a:rPr lang="hu-HU">
                <a:latin typeface="Corbel" pitchFamily="34" charset="0"/>
              </a:rPr>
            </a:br>
            <a:r>
              <a:rPr lang="hu-HU">
                <a:latin typeface="Corbel" pitchFamily="34" charset="0"/>
              </a:rPr>
              <a:t>Magyar Nemzeti Galéria, Budapest</a:t>
            </a:r>
          </a:p>
        </p:txBody>
      </p:sp>
    </p:spTree>
    <p:extLst>
      <p:ext uri="{BB962C8B-B14F-4D97-AF65-F5344CB8AC3E}">
        <p14:creationId xmlns:p14="http://schemas.microsoft.com/office/powerpoint/2010/main" val="2363782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http://www.hung-art.hu/kep/b/barabas/muvek/1860-/arany_j.jpg"/>
          <p:cNvPicPr>
            <a:picLocks noChangeAspect="1" noChangeArrowheads="1"/>
          </p:cNvPicPr>
          <p:nvPr/>
        </p:nvPicPr>
        <p:blipFill>
          <a:blip r:embed="rId2"/>
          <a:srcRect/>
          <a:stretch>
            <a:fillRect/>
          </a:stretch>
        </p:blipFill>
        <p:spPr bwMode="auto">
          <a:xfrm>
            <a:off x="0" y="0"/>
            <a:ext cx="5157788" cy="6858000"/>
          </a:xfrm>
          <a:prstGeom prst="rect">
            <a:avLst/>
          </a:prstGeom>
          <a:noFill/>
          <a:ln w="9525">
            <a:noFill/>
            <a:miter lim="800000"/>
            <a:headEnd/>
            <a:tailEnd/>
          </a:ln>
        </p:spPr>
      </p:pic>
      <p:sp>
        <p:nvSpPr>
          <p:cNvPr id="65538" name="Téglalap 3"/>
          <p:cNvSpPr>
            <a:spLocks noChangeArrowheads="1"/>
          </p:cNvSpPr>
          <p:nvPr/>
        </p:nvSpPr>
        <p:spPr bwMode="auto">
          <a:xfrm>
            <a:off x="5143500" y="5380038"/>
            <a:ext cx="4000500" cy="1477962"/>
          </a:xfrm>
          <a:prstGeom prst="rect">
            <a:avLst/>
          </a:prstGeom>
          <a:noFill/>
          <a:ln w="9525">
            <a:noFill/>
            <a:miter lim="800000"/>
            <a:headEnd/>
            <a:tailEnd/>
          </a:ln>
        </p:spPr>
        <p:txBody>
          <a:bodyPr>
            <a:spAutoFit/>
          </a:bodyPr>
          <a:lstStyle/>
          <a:p>
            <a:r>
              <a:rPr lang="hu-HU" b="1">
                <a:latin typeface="Corbel" pitchFamily="34" charset="0"/>
              </a:rPr>
              <a:t>Arany János portréja</a:t>
            </a:r>
            <a:r>
              <a:rPr lang="hu-HU">
                <a:latin typeface="Corbel" pitchFamily="34" charset="0"/>
              </a:rPr>
              <a:t/>
            </a:r>
            <a:br>
              <a:rPr lang="hu-HU">
                <a:latin typeface="Corbel" pitchFamily="34" charset="0"/>
              </a:rPr>
            </a:br>
            <a:r>
              <a:rPr lang="hu-HU">
                <a:latin typeface="Corbel" pitchFamily="34" charset="0"/>
              </a:rPr>
              <a:t>1884</a:t>
            </a:r>
            <a:br>
              <a:rPr lang="hu-HU">
                <a:latin typeface="Corbel" pitchFamily="34" charset="0"/>
              </a:rPr>
            </a:br>
            <a:r>
              <a:rPr lang="hu-HU">
                <a:latin typeface="Corbel" pitchFamily="34" charset="0"/>
              </a:rPr>
              <a:t>Olaj, vászon, 158 x 118 cm</a:t>
            </a:r>
            <a:br>
              <a:rPr lang="hu-HU">
                <a:latin typeface="Corbel" pitchFamily="34" charset="0"/>
              </a:rPr>
            </a:br>
            <a:r>
              <a:rPr lang="hu-HU">
                <a:latin typeface="Corbel" pitchFamily="34" charset="0"/>
              </a:rPr>
              <a:t>Magyar Tudományos Akadémia, Budapest</a:t>
            </a:r>
          </a:p>
        </p:txBody>
      </p:sp>
    </p:spTree>
    <p:extLst>
      <p:ext uri="{BB962C8B-B14F-4D97-AF65-F5344CB8AC3E}">
        <p14:creationId xmlns:p14="http://schemas.microsoft.com/office/powerpoint/2010/main" val="304015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713"/>
            <a:ext cx="9144000" cy="5954573"/>
          </a:xfrm>
          <a:prstGeom prst="rect">
            <a:avLst/>
          </a:prstGeom>
        </p:spPr>
      </p:pic>
    </p:spTree>
    <p:extLst>
      <p:ext uri="{BB962C8B-B14F-4D97-AF65-F5344CB8AC3E}">
        <p14:creationId xmlns:p14="http://schemas.microsoft.com/office/powerpoint/2010/main" val="84568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ttp://www.hung-art.hu/kep/b/barabas/muvek/1860-/dessewff.jpg"/>
          <p:cNvPicPr>
            <a:picLocks noChangeAspect="1" noChangeArrowheads="1"/>
          </p:cNvPicPr>
          <p:nvPr/>
        </p:nvPicPr>
        <p:blipFill>
          <a:blip r:embed="rId2"/>
          <a:srcRect/>
          <a:stretch>
            <a:fillRect/>
          </a:stretch>
        </p:blipFill>
        <p:spPr bwMode="auto">
          <a:xfrm>
            <a:off x="0" y="0"/>
            <a:ext cx="4406900" cy="6858000"/>
          </a:xfrm>
          <a:prstGeom prst="rect">
            <a:avLst/>
          </a:prstGeom>
          <a:noFill/>
          <a:ln w="9525">
            <a:noFill/>
            <a:miter lim="800000"/>
            <a:headEnd/>
            <a:tailEnd/>
          </a:ln>
        </p:spPr>
      </p:pic>
      <p:sp>
        <p:nvSpPr>
          <p:cNvPr id="66562" name="Téglalap 2"/>
          <p:cNvSpPr>
            <a:spLocks noChangeArrowheads="1"/>
          </p:cNvSpPr>
          <p:nvPr/>
        </p:nvSpPr>
        <p:spPr bwMode="auto">
          <a:xfrm>
            <a:off x="4572000" y="5657850"/>
            <a:ext cx="4572000" cy="1200150"/>
          </a:xfrm>
          <a:prstGeom prst="rect">
            <a:avLst/>
          </a:prstGeom>
          <a:noFill/>
          <a:ln w="9525">
            <a:noFill/>
            <a:miter lim="800000"/>
            <a:headEnd/>
            <a:tailEnd/>
          </a:ln>
        </p:spPr>
        <p:txBody>
          <a:bodyPr>
            <a:spAutoFit/>
          </a:bodyPr>
          <a:lstStyle/>
          <a:p>
            <a:r>
              <a:rPr lang="hu-HU" b="1">
                <a:latin typeface="Corbel" pitchFamily="34" charset="0"/>
              </a:rPr>
              <a:t>Desseweffy Emil</a:t>
            </a:r>
            <a:r>
              <a:rPr lang="hu-HU">
                <a:latin typeface="Corbel" pitchFamily="34" charset="0"/>
              </a:rPr>
              <a:t/>
            </a:r>
            <a:br>
              <a:rPr lang="hu-HU">
                <a:latin typeface="Corbel" pitchFamily="34" charset="0"/>
              </a:rPr>
            </a:br>
            <a:r>
              <a:rPr lang="hu-HU">
                <a:latin typeface="Corbel" pitchFamily="34" charset="0"/>
              </a:rPr>
              <a:t>1866</a:t>
            </a:r>
            <a:br>
              <a:rPr lang="hu-HU">
                <a:latin typeface="Corbel" pitchFamily="34" charset="0"/>
              </a:rPr>
            </a:br>
            <a:r>
              <a:rPr lang="hu-HU">
                <a:latin typeface="Corbel" pitchFamily="34" charset="0"/>
              </a:rPr>
              <a:t>Olaj, vászon, 252 x 163 cm</a:t>
            </a:r>
            <a:br>
              <a:rPr lang="hu-HU">
                <a:latin typeface="Corbel" pitchFamily="34" charset="0"/>
              </a:rPr>
            </a:br>
            <a:r>
              <a:rPr lang="hu-HU">
                <a:latin typeface="Corbel" pitchFamily="34" charset="0"/>
              </a:rPr>
              <a:t>Magyar Nemzeti Múzeum, Budapest</a:t>
            </a:r>
          </a:p>
        </p:txBody>
      </p:sp>
    </p:spTree>
    <p:extLst>
      <p:ext uri="{BB962C8B-B14F-4D97-AF65-F5344CB8AC3E}">
        <p14:creationId xmlns:p14="http://schemas.microsoft.com/office/powerpoint/2010/main" val="43819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27784" y="404664"/>
            <a:ext cx="3732753" cy="369332"/>
          </a:xfrm>
          <a:prstGeom prst="rect">
            <a:avLst/>
          </a:prstGeom>
        </p:spPr>
        <p:txBody>
          <a:bodyPr wrap="none">
            <a:spAutoFit/>
          </a:bodyPr>
          <a:lstStyle/>
          <a:p>
            <a:r>
              <a:rPr lang="hu-HU" dirty="0"/>
              <a:t>1830-1917 MADARÁSZ </a:t>
            </a:r>
            <a:r>
              <a:rPr lang="hu-HU" dirty="0" smtClean="0"/>
              <a:t>Viktor /87/</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235" y="773996"/>
            <a:ext cx="4895850" cy="6096000"/>
          </a:xfrm>
          <a:prstGeom prst="rect">
            <a:avLst/>
          </a:prstGeom>
        </p:spPr>
      </p:pic>
    </p:spTree>
    <p:extLst>
      <p:ext uri="{BB962C8B-B14F-4D97-AF65-F5344CB8AC3E}">
        <p14:creationId xmlns:p14="http://schemas.microsoft.com/office/powerpoint/2010/main" val="324706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0"/>
            <a:ext cx="7578948" cy="5883158"/>
          </a:xfrm>
          <a:prstGeom prst="rect">
            <a:avLst/>
          </a:prstGeom>
        </p:spPr>
      </p:pic>
      <p:sp>
        <p:nvSpPr>
          <p:cNvPr id="3" name="Téglalap 2"/>
          <p:cNvSpPr/>
          <p:nvPr/>
        </p:nvSpPr>
        <p:spPr>
          <a:xfrm>
            <a:off x="3203848" y="6165304"/>
            <a:ext cx="2634054" cy="369332"/>
          </a:xfrm>
          <a:prstGeom prst="rect">
            <a:avLst/>
          </a:prstGeom>
        </p:spPr>
        <p:txBody>
          <a:bodyPr wrap="none">
            <a:spAutoFit/>
          </a:bodyPr>
          <a:lstStyle/>
          <a:p>
            <a:r>
              <a:rPr lang="hu-HU" dirty="0"/>
              <a:t>Hunyadi László siratása</a:t>
            </a:r>
          </a:p>
        </p:txBody>
      </p:sp>
    </p:spTree>
    <p:extLst>
      <p:ext uri="{BB962C8B-B14F-4D97-AF65-F5344CB8AC3E}">
        <p14:creationId xmlns:p14="http://schemas.microsoft.com/office/powerpoint/2010/main" val="1888381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35"/>
            <a:ext cx="9144000" cy="6755130"/>
          </a:xfrm>
          <a:prstGeom prst="rect">
            <a:avLst/>
          </a:prstGeom>
        </p:spPr>
      </p:pic>
      <p:sp>
        <p:nvSpPr>
          <p:cNvPr id="3" name="Téglalap 2"/>
          <p:cNvSpPr/>
          <p:nvPr/>
        </p:nvSpPr>
        <p:spPr>
          <a:xfrm>
            <a:off x="24971" y="6160234"/>
            <a:ext cx="4572000" cy="646331"/>
          </a:xfrm>
          <a:prstGeom prst="rect">
            <a:avLst/>
          </a:prstGeom>
        </p:spPr>
        <p:txBody>
          <a:bodyPr>
            <a:spAutoFit/>
          </a:bodyPr>
          <a:lstStyle/>
          <a:p>
            <a:r>
              <a:rPr lang="hu-HU" dirty="0"/>
              <a:t>Madarász Viktor: </a:t>
            </a:r>
            <a:r>
              <a:rPr lang="hu-HU" i="1" dirty="0"/>
              <a:t>Zrínyi és </a:t>
            </a:r>
            <a:r>
              <a:rPr lang="hu-HU" i="1" dirty="0" err="1"/>
              <a:t>Frangepán</a:t>
            </a:r>
            <a:r>
              <a:rPr lang="hu-HU" i="1" dirty="0"/>
              <a:t> a bécsújhelyi börtönben</a:t>
            </a:r>
            <a:endParaRPr lang="hu-HU" dirty="0"/>
          </a:p>
        </p:txBody>
      </p:sp>
    </p:spTree>
    <p:extLst>
      <p:ext uri="{BB962C8B-B14F-4D97-AF65-F5344CB8AC3E}">
        <p14:creationId xmlns:p14="http://schemas.microsoft.com/office/powerpoint/2010/main" val="2348169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987824" y="116632"/>
            <a:ext cx="3352200" cy="369332"/>
          </a:xfrm>
          <a:prstGeom prst="rect">
            <a:avLst/>
          </a:prstGeom>
        </p:spPr>
        <p:txBody>
          <a:bodyPr wrap="none">
            <a:spAutoFit/>
          </a:bodyPr>
          <a:lstStyle/>
          <a:p>
            <a:r>
              <a:rPr lang="hu-HU" dirty="0"/>
              <a:t>1834-1917 DEGAS, </a:t>
            </a:r>
            <a:r>
              <a:rPr lang="hu-HU" dirty="0" smtClean="0"/>
              <a:t>Edgar /83/</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870" y="620688"/>
            <a:ext cx="4916108" cy="6237312"/>
          </a:xfrm>
          <a:prstGeom prst="rect">
            <a:avLst/>
          </a:prstGeom>
        </p:spPr>
      </p:pic>
    </p:spTree>
    <p:extLst>
      <p:ext uri="{BB962C8B-B14F-4D97-AF65-F5344CB8AC3E}">
        <p14:creationId xmlns:p14="http://schemas.microsoft.com/office/powerpoint/2010/main" val="3991045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331"/>
            <a:ext cx="9144000" cy="6471338"/>
          </a:xfrm>
          <a:prstGeom prst="rect">
            <a:avLst/>
          </a:prstGeom>
        </p:spPr>
      </p:pic>
      <p:sp>
        <p:nvSpPr>
          <p:cNvPr id="3" name="Téglalap 2"/>
          <p:cNvSpPr/>
          <p:nvPr/>
        </p:nvSpPr>
        <p:spPr>
          <a:xfrm>
            <a:off x="2843808" y="6488668"/>
            <a:ext cx="3788217" cy="369332"/>
          </a:xfrm>
          <a:prstGeom prst="rect">
            <a:avLst/>
          </a:prstGeom>
        </p:spPr>
        <p:txBody>
          <a:bodyPr wrap="none">
            <a:spAutoFit/>
          </a:bodyPr>
          <a:lstStyle/>
          <a:p>
            <a:r>
              <a:rPr lang="fr-FR" dirty="0"/>
              <a:t>Danseuses au foyer from 1895/96, </a:t>
            </a:r>
            <a:endParaRPr lang="hu-HU" dirty="0"/>
          </a:p>
        </p:txBody>
      </p:sp>
    </p:spTree>
    <p:extLst>
      <p:ext uri="{BB962C8B-B14F-4D97-AF65-F5344CB8AC3E}">
        <p14:creationId xmlns:p14="http://schemas.microsoft.com/office/powerpoint/2010/main" val="2129863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137" y="381000"/>
            <a:ext cx="5419725" cy="6096000"/>
          </a:xfrm>
          <a:prstGeom prst="rect">
            <a:avLst/>
          </a:prstGeom>
        </p:spPr>
      </p:pic>
      <p:sp>
        <p:nvSpPr>
          <p:cNvPr id="3" name="Téglalap 2"/>
          <p:cNvSpPr/>
          <p:nvPr/>
        </p:nvSpPr>
        <p:spPr>
          <a:xfrm>
            <a:off x="-1452" y="5934670"/>
            <a:ext cx="9144000" cy="923330"/>
          </a:xfrm>
          <a:prstGeom prst="rect">
            <a:avLst/>
          </a:prstGeom>
        </p:spPr>
        <p:txBody>
          <a:bodyPr wrap="square">
            <a:spAutoFit/>
          </a:bodyPr>
          <a:lstStyle/>
          <a:p>
            <a:r>
              <a:rPr lang="en-US" dirty="0"/>
              <a:t>Danseuses from the </a:t>
            </a:r>
            <a:r>
              <a:rPr lang="en-US" dirty="0" err="1"/>
              <a:t>Fondation</a:t>
            </a:r>
            <a:r>
              <a:rPr lang="en-US" dirty="0"/>
              <a:t> de </a:t>
            </a:r>
            <a:r>
              <a:rPr lang="en-US" dirty="0" err="1"/>
              <a:t>l’Hermitage</a:t>
            </a:r>
            <a:r>
              <a:rPr lang="en-US" dirty="0"/>
              <a:t> in Lausanne, </a:t>
            </a:r>
            <a:br>
              <a:rPr lang="en-US" dirty="0"/>
            </a:br>
            <a:r>
              <a:rPr lang="en-US" dirty="0"/>
              <a:t/>
            </a:r>
            <a:br>
              <a:rPr lang="en-US" dirty="0"/>
            </a:br>
            <a:r>
              <a:rPr lang="en-US" dirty="0"/>
              <a:t>which was painted in around 1898.</a:t>
            </a:r>
            <a:endParaRPr lang="hu-HU" dirty="0"/>
          </a:p>
        </p:txBody>
      </p:sp>
    </p:spTree>
    <p:extLst>
      <p:ext uri="{BB962C8B-B14F-4D97-AF65-F5344CB8AC3E}">
        <p14:creationId xmlns:p14="http://schemas.microsoft.com/office/powerpoint/2010/main" val="3029946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6762"/>
            <a:ext cx="6096000" cy="5324475"/>
          </a:xfrm>
          <a:prstGeom prst="rect">
            <a:avLst/>
          </a:prstGeom>
        </p:spPr>
      </p:pic>
      <p:sp>
        <p:nvSpPr>
          <p:cNvPr id="3" name="Téglalap 2"/>
          <p:cNvSpPr/>
          <p:nvPr/>
        </p:nvSpPr>
        <p:spPr>
          <a:xfrm>
            <a:off x="16042" y="6237312"/>
            <a:ext cx="9127958" cy="646331"/>
          </a:xfrm>
          <a:prstGeom prst="rect">
            <a:avLst/>
          </a:prstGeom>
        </p:spPr>
        <p:txBody>
          <a:bodyPr wrap="square">
            <a:spAutoFit/>
          </a:bodyPr>
          <a:lstStyle/>
          <a:p>
            <a:r>
              <a:rPr lang="en-US" i="1" dirty="0"/>
              <a:t>Danseuses, 1897-1901, Collection of Mr. and Mrs. A. Alfred </a:t>
            </a:r>
            <a:r>
              <a:rPr lang="en-US" i="1" dirty="0" err="1"/>
              <a:t>Taubman</a:t>
            </a:r>
            <a:r>
              <a:rPr lang="en-US" i="1" dirty="0"/>
              <a:t/>
            </a:r>
            <a:br>
              <a:rPr lang="en-US" i="1" dirty="0"/>
            </a:br>
            <a:endParaRPr lang="hu-HU" dirty="0"/>
          </a:p>
        </p:txBody>
      </p:sp>
    </p:spTree>
    <p:extLst>
      <p:ext uri="{BB962C8B-B14F-4D97-AF65-F5344CB8AC3E}">
        <p14:creationId xmlns:p14="http://schemas.microsoft.com/office/powerpoint/2010/main" val="541199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77"/>
            <a:ext cx="9144000" cy="6715845"/>
          </a:xfrm>
          <a:prstGeom prst="rect">
            <a:avLst/>
          </a:prstGeom>
        </p:spPr>
      </p:pic>
      <p:sp>
        <p:nvSpPr>
          <p:cNvPr id="3" name="Téglalap 2"/>
          <p:cNvSpPr/>
          <p:nvPr/>
        </p:nvSpPr>
        <p:spPr>
          <a:xfrm>
            <a:off x="251520" y="6140591"/>
            <a:ext cx="4572000" cy="646331"/>
          </a:xfrm>
          <a:prstGeom prst="rect">
            <a:avLst/>
          </a:prstGeom>
        </p:spPr>
        <p:txBody>
          <a:bodyPr>
            <a:spAutoFit/>
          </a:bodyPr>
          <a:lstStyle/>
          <a:p>
            <a:r>
              <a:rPr lang="fr-FR" i="1" dirty="0"/>
              <a:t>Le Petit Dejeuner a la sortie du bain, 1895-98, Private Collection</a:t>
            </a:r>
            <a:endParaRPr lang="hu-HU" dirty="0"/>
          </a:p>
        </p:txBody>
      </p:sp>
    </p:spTree>
    <p:extLst>
      <p:ext uri="{BB962C8B-B14F-4D97-AF65-F5344CB8AC3E}">
        <p14:creationId xmlns:p14="http://schemas.microsoft.com/office/powerpoint/2010/main" val="247540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0"/>
            <a:ext cx="7704856" cy="6177028"/>
          </a:xfrm>
          <a:prstGeom prst="rect">
            <a:avLst/>
          </a:prstGeom>
        </p:spPr>
      </p:pic>
      <p:sp>
        <p:nvSpPr>
          <p:cNvPr id="3" name="Téglalap 2"/>
          <p:cNvSpPr/>
          <p:nvPr/>
        </p:nvSpPr>
        <p:spPr>
          <a:xfrm>
            <a:off x="36004" y="6205828"/>
            <a:ext cx="10152620" cy="369332"/>
          </a:xfrm>
          <a:prstGeom prst="rect">
            <a:avLst/>
          </a:prstGeom>
        </p:spPr>
        <p:txBody>
          <a:bodyPr wrap="square">
            <a:spAutoFit/>
          </a:bodyPr>
          <a:lstStyle/>
          <a:p>
            <a:r>
              <a:rPr lang="fr-FR" dirty="0"/>
              <a:t>Esquisse pour un portrait (M. et Mme Louis Rouart</a:t>
            </a:r>
            <a:r>
              <a:rPr lang="fr-FR" dirty="0" smtClean="0"/>
              <a:t>),</a:t>
            </a:r>
            <a:r>
              <a:rPr lang="hu-HU" dirty="0" smtClean="0"/>
              <a:t>1892</a:t>
            </a:r>
            <a:r>
              <a:rPr lang="fr-FR" dirty="0" smtClean="0"/>
              <a:t> </a:t>
            </a:r>
            <a:endParaRPr lang="hu-HU" dirty="0"/>
          </a:p>
        </p:txBody>
      </p:sp>
    </p:spTree>
    <p:extLst>
      <p:ext uri="{BB962C8B-B14F-4D97-AF65-F5344CB8AC3E}">
        <p14:creationId xmlns:p14="http://schemas.microsoft.com/office/powerpoint/2010/main" val="190353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908" y="-24045"/>
            <a:ext cx="7422581" cy="6858000"/>
          </a:xfrm>
          <a:prstGeom prst="rect">
            <a:avLst/>
          </a:prstGeom>
        </p:spPr>
      </p:pic>
      <p:sp>
        <p:nvSpPr>
          <p:cNvPr id="3" name="Téglalap 2"/>
          <p:cNvSpPr/>
          <p:nvPr/>
        </p:nvSpPr>
        <p:spPr>
          <a:xfrm>
            <a:off x="0" y="20960"/>
            <a:ext cx="4572000" cy="923330"/>
          </a:xfrm>
          <a:prstGeom prst="rect">
            <a:avLst/>
          </a:prstGeom>
        </p:spPr>
        <p:txBody>
          <a:bodyPr>
            <a:spAutoFit/>
          </a:bodyPr>
          <a:lstStyle/>
          <a:p>
            <a:r>
              <a:rPr lang="hu-HU" i="1" dirty="0"/>
              <a:t>Szent </a:t>
            </a:r>
            <a:r>
              <a:rPr lang="hu-HU" i="1" dirty="0" smtClean="0"/>
              <a:t>Péter</a:t>
            </a:r>
          </a:p>
          <a:p>
            <a:r>
              <a:rPr lang="hu-HU" i="1" dirty="0" smtClean="0"/>
              <a:t> </a:t>
            </a:r>
            <a:r>
              <a:rPr lang="hu-HU" i="1" dirty="0" err="1" smtClean="0"/>
              <a:t>keresztrefeszítése</a:t>
            </a:r>
            <a:endParaRPr lang="hu-HU" i="1" dirty="0" smtClean="0"/>
          </a:p>
          <a:p>
            <a:r>
              <a:rPr lang="hu-HU" dirty="0" smtClean="0"/>
              <a:t> </a:t>
            </a:r>
            <a:r>
              <a:rPr lang="hu-HU" dirty="0"/>
              <a:t>(1545-1550) </a:t>
            </a:r>
          </a:p>
        </p:txBody>
      </p:sp>
    </p:spTree>
    <p:extLst>
      <p:ext uri="{BB962C8B-B14F-4D97-AF65-F5344CB8AC3E}">
        <p14:creationId xmlns:p14="http://schemas.microsoft.com/office/powerpoint/2010/main" val="1972151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736" y="586894"/>
            <a:ext cx="7550527" cy="5684211"/>
          </a:xfrm>
          <a:prstGeom prst="rect">
            <a:avLst/>
          </a:prstGeom>
        </p:spPr>
      </p:pic>
    </p:spTree>
    <p:extLst>
      <p:ext uri="{BB962C8B-B14F-4D97-AF65-F5344CB8AC3E}">
        <p14:creationId xmlns:p14="http://schemas.microsoft.com/office/powerpoint/2010/main" val="1228958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877824"/>
            <a:ext cx="7315200" cy="5102352"/>
          </a:xfrm>
          <a:prstGeom prst="rect">
            <a:avLst/>
          </a:prstGeom>
        </p:spPr>
      </p:pic>
    </p:spTree>
    <p:extLst>
      <p:ext uri="{BB962C8B-B14F-4D97-AF65-F5344CB8AC3E}">
        <p14:creationId xmlns:p14="http://schemas.microsoft.com/office/powerpoint/2010/main" val="608913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link="rId2"/>
          <a:srcRect/>
          <a:tile tx="0" ty="0" sx="100000" sy="100000" flip="none" algn="tl"/>
        </a:blipFill>
        <a:effectLst/>
      </p:bgPr>
    </p:bg>
    <p:spTree>
      <p:nvGrpSpPr>
        <p:cNvPr id="1" name=""/>
        <p:cNvGrpSpPr/>
        <p:nvPr/>
      </p:nvGrpSpPr>
      <p:grpSpPr>
        <a:xfrm>
          <a:off x="0" y="0"/>
          <a:ext cx="0" cy="0"/>
          <a:chOff x="0" y="0"/>
          <a:chExt cx="0" cy="0"/>
        </a:xfrm>
      </p:grpSpPr>
      <p:pic>
        <p:nvPicPr>
          <p:cNvPr id="14337" name="Picture 2" descr="https://upload.wikimedia.org/wikipedia/commons/3/33/Claude_Monet_1899_Nadar.jpg"/>
          <p:cNvPicPr>
            <a:picLocks noChangeAspect="1" noChangeArrowheads="1"/>
          </p:cNvPicPr>
          <p:nvPr/>
        </p:nvPicPr>
        <p:blipFill>
          <a:blip r:embed="rId3"/>
          <a:srcRect/>
          <a:stretch>
            <a:fillRect/>
          </a:stretch>
        </p:blipFill>
        <p:spPr bwMode="auto">
          <a:xfrm>
            <a:off x="4927600" y="0"/>
            <a:ext cx="4216400" cy="6858000"/>
          </a:xfrm>
          <a:prstGeom prst="rect">
            <a:avLst/>
          </a:prstGeom>
          <a:noFill/>
          <a:ln w="9525">
            <a:noFill/>
            <a:miter lim="800000"/>
            <a:headEnd/>
            <a:tailEnd/>
          </a:ln>
        </p:spPr>
      </p:pic>
      <p:sp>
        <p:nvSpPr>
          <p:cNvPr id="14339" name="Rectangle 3"/>
          <p:cNvSpPr>
            <a:spLocks noChangeArrowheads="1"/>
          </p:cNvSpPr>
          <p:nvPr/>
        </p:nvSpPr>
        <p:spPr bwMode="auto">
          <a:xfrm>
            <a:off x="0" y="5160963"/>
            <a:ext cx="4067175" cy="641350"/>
          </a:xfrm>
          <a:prstGeom prst="rect">
            <a:avLst/>
          </a:prstGeom>
          <a:noFill/>
          <a:ln w="9525">
            <a:noFill/>
            <a:miter lim="800000"/>
            <a:headEnd/>
            <a:tailEnd/>
          </a:ln>
          <a:effectLst/>
        </p:spPr>
        <p:txBody>
          <a:bodyPr anchor="ctr">
            <a:spAutoFit/>
          </a:bodyPr>
          <a:lstStyle/>
          <a:p>
            <a:r>
              <a:rPr lang="hu-HU"/>
              <a:t>(</a:t>
            </a:r>
            <a:r>
              <a:rPr lang="hu-HU">
                <a:hlinkClick r:id="rId4" tooltip="Párizs"/>
              </a:rPr>
              <a:t>Párizs</a:t>
            </a:r>
            <a:r>
              <a:rPr lang="hu-HU"/>
              <a:t>, </a:t>
            </a:r>
            <a:r>
              <a:rPr lang="hu-HU">
                <a:hlinkClick r:id="rId5" tooltip="1840"/>
              </a:rPr>
              <a:t>1840</a:t>
            </a:r>
            <a:r>
              <a:rPr lang="hu-HU"/>
              <a:t>. </a:t>
            </a:r>
            <a:r>
              <a:rPr lang="hu-HU">
                <a:hlinkClick r:id="rId6" tooltip="November 14."/>
              </a:rPr>
              <a:t>november 14.</a:t>
            </a:r>
            <a:r>
              <a:rPr lang="hu-HU"/>
              <a:t> – </a:t>
            </a:r>
            <a:r>
              <a:rPr lang="hu-HU">
                <a:hlinkClick r:id="rId7" tooltip="Giverny"/>
              </a:rPr>
              <a:t>Giverny</a:t>
            </a:r>
            <a:r>
              <a:rPr lang="hu-HU"/>
              <a:t>, </a:t>
            </a:r>
            <a:r>
              <a:rPr lang="hu-HU">
                <a:hlinkClick r:id="rId8" tooltip="1926"/>
              </a:rPr>
              <a:t>1926</a:t>
            </a:r>
            <a:r>
              <a:rPr lang="hu-HU"/>
              <a:t>. </a:t>
            </a:r>
            <a:r>
              <a:rPr lang="hu-HU">
                <a:hlinkClick r:id="rId9" tooltip="December 5."/>
              </a:rPr>
              <a:t>december 5.</a:t>
            </a:r>
            <a:r>
              <a:rPr lang="hu-HU"/>
              <a:t> </a:t>
            </a:r>
          </a:p>
        </p:txBody>
      </p:sp>
      <p:sp>
        <p:nvSpPr>
          <p:cNvPr id="14340" name="Rectangle 4"/>
          <p:cNvSpPr>
            <a:spLocks noChangeArrowheads="1"/>
          </p:cNvSpPr>
          <p:nvPr/>
        </p:nvSpPr>
        <p:spPr bwMode="auto">
          <a:xfrm>
            <a:off x="468313" y="303213"/>
            <a:ext cx="2709862" cy="854075"/>
          </a:xfrm>
          <a:prstGeom prst="rect">
            <a:avLst/>
          </a:prstGeom>
          <a:noFill/>
          <a:ln w="9525">
            <a:noFill/>
            <a:miter lim="800000"/>
            <a:headEnd/>
            <a:tailEnd/>
          </a:ln>
          <a:effectLst/>
        </p:spPr>
        <p:txBody>
          <a:bodyPr wrap="none">
            <a:spAutoFit/>
          </a:bodyPr>
          <a:lstStyle/>
          <a:p>
            <a:r>
              <a:rPr lang="hu-HU" sz="3200">
                <a:solidFill>
                  <a:srgbClr val="C1EEFF"/>
                </a:solidFill>
              </a:rPr>
              <a:t>Claude Monet</a:t>
            </a:r>
            <a:r>
              <a:rPr lang="hu-HU">
                <a:solidFill>
                  <a:srgbClr val="C1EEFF"/>
                </a:solidFill>
              </a:rPr>
              <a:t/>
            </a:r>
            <a:br>
              <a:rPr lang="hu-HU">
                <a:solidFill>
                  <a:srgbClr val="C1EEFF"/>
                </a:solidFill>
              </a:rPr>
            </a:br>
            <a:endParaRPr lang="hu-HU">
              <a:solidFill>
                <a:srgbClr val="C1EE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s://upload.wikimedia.org/wikipedia/commons/thumb/2/2a/Claude_Monet_040.jpg/1024px-Claude_Monet_040.jpg"/>
          <p:cNvPicPr>
            <a:picLocks noChangeAspect="1" noChangeArrowheads="1"/>
          </p:cNvPicPr>
          <p:nvPr/>
        </p:nvPicPr>
        <p:blipFill>
          <a:blip r:embed="rId2"/>
          <a:srcRect/>
          <a:stretch>
            <a:fillRect/>
          </a:stretch>
        </p:blipFill>
        <p:spPr bwMode="auto">
          <a:xfrm>
            <a:off x="0" y="0"/>
            <a:ext cx="6973888" cy="6858000"/>
          </a:xfrm>
          <a:prstGeom prst="rect">
            <a:avLst/>
          </a:prstGeom>
          <a:noFill/>
          <a:ln w="9525">
            <a:noFill/>
            <a:miter lim="800000"/>
            <a:headEnd/>
            <a:tailEnd/>
          </a:ln>
        </p:spPr>
      </p:pic>
      <p:sp>
        <p:nvSpPr>
          <p:cNvPr id="15362" name="Téglalap 2"/>
          <p:cNvSpPr>
            <a:spLocks noChangeArrowheads="1"/>
          </p:cNvSpPr>
          <p:nvPr/>
        </p:nvSpPr>
        <p:spPr bwMode="auto">
          <a:xfrm>
            <a:off x="7572375" y="4857750"/>
            <a:ext cx="1571625" cy="1754188"/>
          </a:xfrm>
          <a:prstGeom prst="rect">
            <a:avLst/>
          </a:prstGeom>
          <a:noFill/>
          <a:ln w="9525">
            <a:noFill/>
            <a:miter lim="800000"/>
            <a:headEnd/>
            <a:tailEnd/>
          </a:ln>
        </p:spPr>
        <p:txBody>
          <a:bodyPr>
            <a:spAutoFit/>
          </a:bodyPr>
          <a:lstStyle/>
          <a:p>
            <a:r>
              <a:rPr lang="en-US" i="1">
                <a:latin typeface="Corbel" pitchFamily="34" charset="0"/>
              </a:rPr>
              <a:t>Nyárfák az Epténél</a:t>
            </a:r>
            <a:r>
              <a:rPr lang="en-US">
                <a:latin typeface="Corbel" pitchFamily="34" charset="0"/>
              </a:rPr>
              <a:t>, 1900, National Gallery of Scotland, </a:t>
            </a:r>
            <a:r>
              <a:rPr lang="en-US">
                <a:latin typeface="Corbel" pitchFamily="34" charset="0"/>
                <a:hlinkClick r:id="rId3" tooltip="Edinburgh"/>
              </a:rPr>
              <a:t>Edinburgh</a:t>
            </a:r>
            <a:endParaRPr lang="en-US">
              <a:latin typeface="Corbe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https://upload.wikimedia.org/wikipedia/commons/thumb/6/64/Claude_Monet_025.jpg/1024px-Claude_Monet_025.jpg"/>
          <p:cNvPicPr>
            <a:picLocks noChangeAspect="1" noChangeArrowheads="1"/>
          </p:cNvPicPr>
          <p:nvPr/>
        </p:nvPicPr>
        <p:blipFill>
          <a:blip r:embed="rId2"/>
          <a:srcRect/>
          <a:stretch>
            <a:fillRect/>
          </a:stretch>
        </p:blipFill>
        <p:spPr bwMode="auto">
          <a:xfrm>
            <a:off x="0" y="0"/>
            <a:ext cx="6799263" cy="6858000"/>
          </a:xfrm>
          <a:prstGeom prst="rect">
            <a:avLst/>
          </a:prstGeom>
          <a:noFill/>
          <a:ln w="9525">
            <a:noFill/>
            <a:miter lim="800000"/>
            <a:headEnd/>
            <a:tailEnd/>
          </a:ln>
        </p:spPr>
      </p:pic>
      <p:sp>
        <p:nvSpPr>
          <p:cNvPr id="16386" name="Téglalap 2"/>
          <p:cNvSpPr>
            <a:spLocks noChangeArrowheads="1"/>
          </p:cNvSpPr>
          <p:nvPr/>
        </p:nvSpPr>
        <p:spPr bwMode="auto">
          <a:xfrm>
            <a:off x="7718425" y="5429250"/>
            <a:ext cx="1425575" cy="369888"/>
          </a:xfrm>
          <a:prstGeom prst="rect">
            <a:avLst/>
          </a:prstGeom>
          <a:noFill/>
          <a:ln w="9525">
            <a:noFill/>
            <a:miter lim="800000"/>
            <a:headEnd/>
            <a:tailEnd/>
          </a:ln>
        </p:spPr>
        <p:txBody>
          <a:bodyPr wrap="none">
            <a:spAutoFit/>
          </a:bodyPr>
          <a:lstStyle/>
          <a:p>
            <a:r>
              <a:rPr lang="hu-HU" i="1">
                <a:latin typeface="Corbel" pitchFamily="34" charset="0"/>
              </a:rPr>
              <a:t>Kerti út</a:t>
            </a:r>
            <a:r>
              <a:rPr lang="hu-HU">
                <a:latin typeface="Corbel" pitchFamily="34" charset="0"/>
              </a:rPr>
              <a:t>, 1902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https://upload.wikimedia.org/wikipedia/commons/2/2c/Claude_Monet_Houses_of_Parliament.jpg"/>
          <p:cNvPicPr>
            <a:picLocks noChangeAspect="1" noChangeArrowheads="1"/>
          </p:cNvPicPr>
          <p:nvPr/>
        </p:nvPicPr>
        <p:blipFill>
          <a:blip r:embed="rId2"/>
          <a:srcRect/>
          <a:stretch>
            <a:fillRect/>
          </a:stretch>
        </p:blipFill>
        <p:spPr bwMode="auto">
          <a:xfrm>
            <a:off x="1285875" y="0"/>
            <a:ext cx="6505575" cy="5715000"/>
          </a:xfrm>
          <a:prstGeom prst="rect">
            <a:avLst/>
          </a:prstGeom>
          <a:noFill/>
          <a:ln w="9525">
            <a:noFill/>
            <a:miter lim="800000"/>
            <a:headEnd/>
            <a:tailEnd/>
          </a:ln>
        </p:spPr>
      </p:pic>
      <p:sp>
        <p:nvSpPr>
          <p:cNvPr id="17410" name="Téglalap 2"/>
          <p:cNvSpPr>
            <a:spLocks noChangeArrowheads="1"/>
          </p:cNvSpPr>
          <p:nvPr/>
        </p:nvSpPr>
        <p:spPr bwMode="auto">
          <a:xfrm>
            <a:off x="2339975" y="5876925"/>
            <a:ext cx="4572000" cy="641350"/>
          </a:xfrm>
          <a:prstGeom prst="rect">
            <a:avLst/>
          </a:prstGeom>
          <a:noFill/>
          <a:ln w="9525">
            <a:noFill/>
            <a:miter lim="800000"/>
            <a:headEnd/>
            <a:tailEnd/>
          </a:ln>
        </p:spPr>
        <p:txBody>
          <a:bodyPr>
            <a:spAutoFit/>
          </a:bodyPr>
          <a:lstStyle/>
          <a:p>
            <a:r>
              <a:rPr lang="hu-HU" i="1">
                <a:latin typeface="Corbel" pitchFamily="34" charset="0"/>
              </a:rPr>
              <a:t>A londoni Parlament</a:t>
            </a:r>
            <a:r>
              <a:rPr lang="hu-HU">
                <a:latin typeface="Corbel" pitchFamily="34" charset="0"/>
              </a:rPr>
              <a:t>, 1904, Musée Marmottan-Monet, Párizs]]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https://upload.wikimedia.org/wikipedia/commons/9/96/Claude_Monet_-_Water-Lilies_%28Bridgestone_Museum%29.jpg"/>
          <p:cNvPicPr>
            <a:picLocks noChangeAspect="1" noChangeArrowheads="1"/>
          </p:cNvPicPr>
          <p:nvPr/>
        </p:nvPicPr>
        <p:blipFill>
          <a:blip r:embed="rId2"/>
          <a:srcRect/>
          <a:stretch>
            <a:fillRect/>
          </a:stretch>
        </p:blipFill>
        <p:spPr bwMode="auto">
          <a:xfrm>
            <a:off x="0" y="0"/>
            <a:ext cx="4965700" cy="6851650"/>
          </a:xfrm>
          <a:prstGeom prst="rect">
            <a:avLst/>
          </a:prstGeom>
          <a:noFill/>
          <a:ln w="9525">
            <a:noFill/>
            <a:miter lim="800000"/>
            <a:headEnd/>
            <a:tailEnd/>
          </a:ln>
        </p:spPr>
      </p:pic>
      <p:sp>
        <p:nvSpPr>
          <p:cNvPr id="18434" name="Téglalap 2"/>
          <p:cNvSpPr>
            <a:spLocks noChangeArrowheads="1"/>
          </p:cNvSpPr>
          <p:nvPr/>
        </p:nvSpPr>
        <p:spPr bwMode="auto">
          <a:xfrm>
            <a:off x="5867400" y="5949950"/>
            <a:ext cx="3276600" cy="641350"/>
          </a:xfrm>
          <a:prstGeom prst="rect">
            <a:avLst/>
          </a:prstGeom>
          <a:noFill/>
          <a:ln w="9525">
            <a:noFill/>
            <a:miter lim="800000"/>
            <a:headEnd/>
            <a:tailEnd/>
          </a:ln>
        </p:spPr>
        <p:txBody>
          <a:bodyPr>
            <a:spAutoFit/>
          </a:bodyPr>
          <a:lstStyle/>
          <a:p>
            <a:r>
              <a:rPr lang="en-US" i="1">
                <a:latin typeface="Corbel" pitchFamily="34" charset="0"/>
              </a:rPr>
              <a:t>Vízililiomok</a:t>
            </a:r>
            <a:r>
              <a:rPr lang="en-US">
                <a:latin typeface="Corbel" pitchFamily="34" charset="0"/>
              </a:rPr>
              <a:t>, 1907, Bridgestone Museum of Art, </a:t>
            </a:r>
            <a:r>
              <a:rPr lang="en-US">
                <a:latin typeface="Corbel" pitchFamily="34" charset="0"/>
                <a:hlinkClick r:id="rId3" tooltip="Tokió"/>
              </a:rPr>
              <a:t>Tokió</a:t>
            </a:r>
            <a:endParaRPr lang="en-US">
              <a:latin typeface="Corbe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s://upload.wikimedia.org/wikipedia/commons/3/32/Claude_Monet_039.jpg"/>
          <p:cNvPicPr>
            <a:picLocks noChangeAspect="1" noChangeArrowheads="1"/>
          </p:cNvPicPr>
          <p:nvPr/>
        </p:nvPicPr>
        <p:blipFill>
          <a:blip r:embed="rId2"/>
          <a:srcRect/>
          <a:stretch>
            <a:fillRect/>
          </a:stretch>
        </p:blipFill>
        <p:spPr bwMode="auto">
          <a:xfrm>
            <a:off x="428625" y="0"/>
            <a:ext cx="8215313" cy="6161088"/>
          </a:xfrm>
          <a:prstGeom prst="rect">
            <a:avLst/>
          </a:prstGeom>
          <a:noFill/>
          <a:ln w="9525">
            <a:noFill/>
            <a:miter lim="800000"/>
            <a:headEnd/>
            <a:tailEnd/>
          </a:ln>
        </p:spPr>
      </p:pic>
      <p:sp>
        <p:nvSpPr>
          <p:cNvPr id="19458" name="Rectangle 3"/>
          <p:cNvSpPr>
            <a:spLocks noChangeArrowheads="1"/>
          </p:cNvSpPr>
          <p:nvPr/>
        </p:nvSpPr>
        <p:spPr bwMode="auto">
          <a:xfrm>
            <a:off x="1763713" y="6337300"/>
            <a:ext cx="5329237" cy="517525"/>
          </a:xfrm>
          <a:prstGeom prst="rect">
            <a:avLst/>
          </a:prstGeom>
          <a:noFill/>
          <a:ln w="9525">
            <a:noFill/>
            <a:miter lim="800000"/>
            <a:headEnd/>
            <a:tailEnd/>
          </a:ln>
        </p:spPr>
        <p:txBody>
          <a:bodyPr wrap="none" anchor="ctr">
            <a:spAutoFit/>
          </a:bodyPr>
          <a:lstStyle/>
          <a:p>
            <a:pPr>
              <a:buFontTx/>
              <a:buChar char="•"/>
            </a:pPr>
            <a:r>
              <a:rPr lang="hu-HU" sz="1400">
                <a:hlinkClick r:id="rId3"/>
              </a:rPr>
              <a:t>  </a:t>
            </a:r>
            <a:endParaRPr lang="hu-HU" sz="1400"/>
          </a:p>
          <a:p>
            <a:pPr eaLnBrk="0" hangingPunct="0"/>
            <a:r>
              <a:rPr lang="hu-HU" sz="1400" i="1"/>
              <a:t>A velencei Mula palota</a:t>
            </a:r>
            <a:r>
              <a:rPr lang="hu-HU" sz="1400"/>
              <a:t>, 1908, National Gallery of Art, </a:t>
            </a:r>
            <a:r>
              <a:rPr lang="hu-HU" sz="1400">
                <a:hlinkClick r:id="rId4" tooltip="Washington (főváros)"/>
              </a:rPr>
              <a:t>Washington</a:t>
            </a:r>
            <a:endParaRPr lang="hu-HU" sz="1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https://upload.wikimedia.org/wikipedia/commons/d/d2/Monet_Yellow_Irises.jpg"/>
          <p:cNvPicPr>
            <a:picLocks noChangeAspect="1" noChangeArrowheads="1"/>
          </p:cNvPicPr>
          <p:nvPr/>
        </p:nvPicPr>
        <p:blipFill>
          <a:blip r:embed="rId2"/>
          <a:srcRect/>
          <a:stretch>
            <a:fillRect/>
          </a:stretch>
        </p:blipFill>
        <p:spPr bwMode="auto">
          <a:xfrm>
            <a:off x="0" y="0"/>
            <a:ext cx="3440113" cy="6858000"/>
          </a:xfrm>
          <a:prstGeom prst="rect">
            <a:avLst/>
          </a:prstGeom>
          <a:noFill/>
          <a:ln w="9525">
            <a:noFill/>
            <a:miter lim="800000"/>
            <a:headEnd/>
            <a:tailEnd/>
          </a:ln>
        </p:spPr>
      </p:pic>
      <p:sp>
        <p:nvSpPr>
          <p:cNvPr id="20482" name="Téglalap 2"/>
          <p:cNvSpPr>
            <a:spLocks noChangeArrowheads="1"/>
          </p:cNvSpPr>
          <p:nvPr/>
        </p:nvSpPr>
        <p:spPr bwMode="auto">
          <a:xfrm>
            <a:off x="4572000" y="6210300"/>
            <a:ext cx="4572000" cy="641350"/>
          </a:xfrm>
          <a:prstGeom prst="rect">
            <a:avLst/>
          </a:prstGeom>
          <a:noFill/>
          <a:ln w="9525">
            <a:noFill/>
            <a:miter lim="800000"/>
            <a:headEnd/>
            <a:tailEnd/>
          </a:ln>
        </p:spPr>
        <p:txBody>
          <a:bodyPr>
            <a:spAutoFit/>
          </a:bodyPr>
          <a:lstStyle/>
          <a:p>
            <a:r>
              <a:rPr lang="en-US" i="1">
                <a:latin typeface="Corbel" pitchFamily="34" charset="0"/>
              </a:rPr>
              <a:t>Sárga íriszek</a:t>
            </a:r>
            <a:r>
              <a:rPr lang="en-US">
                <a:latin typeface="Corbel" pitchFamily="34" charset="0"/>
              </a:rPr>
              <a:t>, 1914, The National Museum of Western Art, </a:t>
            </a:r>
            <a:r>
              <a:rPr lang="en-US">
                <a:latin typeface="Corbel" pitchFamily="34" charset="0"/>
                <a:hlinkClick r:id="rId3" tooltip="Tokió"/>
              </a:rPr>
              <a:t>Tokió</a:t>
            </a:r>
            <a:endParaRPr lang="en-US">
              <a:latin typeface="Corbe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s://upload.wikimedia.org/wikipedia/commons/thumb/f/f9/Claude_Monet_Water_Lilies_Toledo.jpg/1024px-Claude_Monet_Water_Lilies_Toledo.jpg"/>
          <p:cNvPicPr>
            <a:picLocks noChangeAspect="1" noChangeArrowheads="1"/>
          </p:cNvPicPr>
          <p:nvPr/>
        </p:nvPicPr>
        <p:blipFill>
          <a:blip r:embed="rId2"/>
          <a:srcRect/>
          <a:stretch>
            <a:fillRect/>
          </a:stretch>
        </p:blipFill>
        <p:spPr bwMode="auto">
          <a:xfrm>
            <a:off x="1187450" y="0"/>
            <a:ext cx="6480175" cy="6153150"/>
          </a:xfrm>
          <a:prstGeom prst="rect">
            <a:avLst/>
          </a:prstGeom>
          <a:noFill/>
          <a:ln w="9525">
            <a:noFill/>
            <a:miter lim="800000"/>
            <a:headEnd/>
            <a:tailEnd/>
          </a:ln>
        </p:spPr>
      </p:pic>
      <p:sp>
        <p:nvSpPr>
          <p:cNvPr id="21506" name="Téglalap 2"/>
          <p:cNvSpPr>
            <a:spLocks noChangeArrowheads="1"/>
          </p:cNvSpPr>
          <p:nvPr/>
        </p:nvSpPr>
        <p:spPr bwMode="auto">
          <a:xfrm>
            <a:off x="2484438" y="6210300"/>
            <a:ext cx="4572000" cy="641350"/>
          </a:xfrm>
          <a:prstGeom prst="rect">
            <a:avLst/>
          </a:prstGeom>
          <a:noFill/>
          <a:ln w="9525">
            <a:noFill/>
            <a:miter lim="800000"/>
            <a:headEnd/>
            <a:tailEnd/>
          </a:ln>
        </p:spPr>
        <p:txBody>
          <a:bodyPr>
            <a:spAutoFit/>
          </a:bodyPr>
          <a:lstStyle/>
          <a:p>
            <a:r>
              <a:rPr lang="en-US" i="1">
                <a:latin typeface="Corbel" pitchFamily="34" charset="0"/>
              </a:rPr>
              <a:t>Vízililiomok</a:t>
            </a:r>
            <a:r>
              <a:rPr lang="en-US">
                <a:latin typeface="Corbel" pitchFamily="34" charset="0"/>
              </a:rPr>
              <a:t>, 1914–1917, Toledo Museum of Art, </a:t>
            </a:r>
            <a:r>
              <a:rPr lang="en-US">
                <a:latin typeface="Corbel" pitchFamily="34" charset="0"/>
                <a:hlinkClick r:id="rId3" tooltip="Toledo, Ohio"/>
              </a:rPr>
              <a:t>Toledo</a:t>
            </a:r>
            <a:r>
              <a:rPr lang="en-US">
                <a:latin typeface="Corbel" pitchFamily="34" charset="0"/>
              </a:rPr>
              <a:t>, </a:t>
            </a:r>
            <a:r>
              <a:rPr lang="en-US">
                <a:latin typeface="Corbel" pitchFamily="34" charset="0"/>
                <a:hlinkClick r:id="rId4" tooltip="Ohio"/>
              </a:rPr>
              <a:t>Ohio</a:t>
            </a:r>
            <a:endParaRPr lang="en-US">
              <a:latin typeface="Corbe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75856" y="188640"/>
            <a:ext cx="3647152" cy="369332"/>
          </a:xfrm>
          <a:prstGeom prst="rect">
            <a:avLst/>
          </a:prstGeom>
        </p:spPr>
        <p:txBody>
          <a:bodyPr wrap="none">
            <a:spAutoFit/>
          </a:bodyPr>
          <a:lstStyle/>
          <a:p>
            <a:r>
              <a:rPr lang="hu-HU" i="1" dirty="0"/>
              <a:t>Szent Pál </a:t>
            </a:r>
            <a:r>
              <a:rPr lang="hu-HU" i="1" dirty="0" smtClean="0"/>
              <a:t>megtérése</a:t>
            </a:r>
            <a:r>
              <a:rPr lang="hu-HU" dirty="0" smtClean="0"/>
              <a:t> </a:t>
            </a:r>
            <a:r>
              <a:rPr lang="hu-HU" dirty="0"/>
              <a:t>(1542-1545)</a:t>
            </a:r>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718873"/>
            <a:ext cx="6696743" cy="6150070"/>
          </a:xfrm>
          <a:prstGeom prst="rect">
            <a:avLst/>
          </a:prstGeom>
        </p:spPr>
      </p:pic>
    </p:spTree>
    <p:extLst>
      <p:ext uri="{BB962C8B-B14F-4D97-AF65-F5344CB8AC3E}">
        <p14:creationId xmlns:p14="http://schemas.microsoft.com/office/powerpoint/2010/main" val="897934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s://upload.wikimedia.org/wikipedia/commons/4/45/Claude_Monet_Nympheas_Marmottan.jpg"/>
          <p:cNvPicPr>
            <a:picLocks noChangeAspect="1" noChangeArrowheads="1"/>
          </p:cNvPicPr>
          <p:nvPr/>
        </p:nvPicPr>
        <p:blipFill>
          <a:blip r:embed="rId2"/>
          <a:srcRect/>
          <a:stretch>
            <a:fillRect/>
          </a:stretch>
        </p:blipFill>
        <p:spPr bwMode="auto">
          <a:xfrm>
            <a:off x="1476375" y="0"/>
            <a:ext cx="6032500" cy="6092825"/>
          </a:xfrm>
          <a:prstGeom prst="rect">
            <a:avLst/>
          </a:prstGeom>
          <a:noFill/>
          <a:ln w="9525">
            <a:noFill/>
            <a:miter lim="800000"/>
            <a:headEnd/>
            <a:tailEnd/>
          </a:ln>
        </p:spPr>
      </p:pic>
      <p:sp>
        <p:nvSpPr>
          <p:cNvPr id="22530" name="Téglalap 2"/>
          <p:cNvSpPr>
            <a:spLocks noChangeArrowheads="1"/>
          </p:cNvSpPr>
          <p:nvPr/>
        </p:nvSpPr>
        <p:spPr bwMode="auto">
          <a:xfrm>
            <a:off x="2339975" y="6210300"/>
            <a:ext cx="4572000" cy="641350"/>
          </a:xfrm>
          <a:prstGeom prst="rect">
            <a:avLst/>
          </a:prstGeom>
          <a:noFill/>
          <a:ln w="9525">
            <a:noFill/>
            <a:miter lim="800000"/>
            <a:headEnd/>
            <a:tailEnd/>
          </a:ln>
        </p:spPr>
        <p:txBody>
          <a:bodyPr>
            <a:spAutoFit/>
          </a:bodyPr>
          <a:lstStyle/>
          <a:p>
            <a:r>
              <a:rPr lang="hu-HU" i="1">
                <a:latin typeface="Corbel" pitchFamily="34" charset="0"/>
              </a:rPr>
              <a:t>Tavirózsák</a:t>
            </a:r>
            <a:r>
              <a:rPr lang="hu-HU">
                <a:latin typeface="Corbel" pitchFamily="34" charset="0"/>
              </a:rPr>
              <a:t>, 1916, Musée Marmottan-Monet, Párizs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s://upload.wikimedia.org/wikipedia/commons/5/5d/Monet_Water_Lilies_1916.jpg"/>
          <p:cNvPicPr>
            <a:picLocks noChangeAspect="1" noChangeArrowheads="1"/>
          </p:cNvPicPr>
          <p:nvPr/>
        </p:nvPicPr>
        <p:blipFill>
          <a:blip r:embed="rId2"/>
          <a:srcRect/>
          <a:stretch>
            <a:fillRect/>
          </a:stretch>
        </p:blipFill>
        <p:spPr bwMode="auto">
          <a:xfrm>
            <a:off x="1428750" y="428625"/>
            <a:ext cx="5724525" cy="5715000"/>
          </a:xfrm>
          <a:prstGeom prst="rect">
            <a:avLst/>
          </a:prstGeom>
          <a:noFill/>
          <a:ln w="9525">
            <a:noFill/>
            <a:miter lim="800000"/>
            <a:headEnd/>
            <a:tailEnd/>
          </a:ln>
        </p:spPr>
      </p:pic>
      <p:sp>
        <p:nvSpPr>
          <p:cNvPr id="23554" name="Téglalap 2"/>
          <p:cNvSpPr>
            <a:spLocks noChangeArrowheads="1"/>
          </p:cNvSpPr>
          <p:nvPr/>
        </p:nvSpPr>
        <p:spPr bwMode="auto">
          <a:xfrm>
            <a:off x="2268538" y="6210300"/>
            <a:ext cx="4572000" cy="641350"/>
          </a:xfrm>
          <a:prstGeom prst="rect">
            <a:avLst/>
          </a:prstGeom>
          <a:noFill/>
          <a:ln w="9525">
            <a:noFill/>
            <a:miter lim="800000"/>
            <a:headEnd/>
            <a:tailEnd/>
          </a:ln>
        </p:spPr>
        <p:txBody>
          <a:bodyPr>
            <a:spAutoFit/>
          </a:bodyPr>
          <a:lstStyle/>
          <a:p>
            <a:r>
              <a:rPr lang="en-US" i="1">
                <a:latin typeface="Corbel" pitchFamily="34" charset="0"/>
              </a:rPr>
              <a:t>Vízililiomok</a:t>
            </a:r>
            <a:r>
              <a:rPr lang="en-US">
                <a:latin typeface="Corbel" pitchFamily="34" charset="0"/>
              </a:rPr>
              <a:t>, 1916, The National Museum of Western Art, Tokió</a:t>
            </a:r>
            <a:endParaRPr lang="hu-HU">
              <a:latin typeface="Corbel"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s://upload.wikimedia.org/wikipedia/commons/thumb/1/10/Claude_Monet%2C_Water-Lily_Pond_and_Weeping_Willow.JPG/1024px-Claude_Monet%2C_Water-Lily_Pond_and_Weeping_Willow.JPG"/>
          <p:cNvPicPr>
            <a:picLocks noChangeAspect="1" noChangeArrowheads="1"/>
          </p:cNvPicPr>
          <p:nvPr/>
        </p:nvPicPr>
        <p:blipFill>
          <a:blip r:embed="rId2"/>
          <a:srcRect/>
          <a:stretch>
            <a:fillRect/>
          </a:stretch>
        </p:blipFill>
        <p:spPr bwMode="auto">
          <a:xfrm>
            <a:off x="1187450" y="0"/>
            <a:ext cx="6553200" cy="6062663"/>
          </a:xfrm>
          <a:prstGeom prst="rect">
            <a:avLst/>
          </a:prstGeom>
          <a:noFill/>
          <a:ln w="9525">
            <a:noFill/>
            <a:miter lim="800000"/>
            <a:headEnd/>
            <a:tailEnd/>
          </a:ln>
        </p:spPr>
      </p:pic>
      <p:sp>
        <p:nvSpPr>
          <p:cNvPr id="24578" name="Téglalap 2"/>
          <p:cNvSpPr>
            <a:spLocks noChangeArrowheads="1"/>
          </p:cNvSpPr>
          <p:nvPr/>
        </p:nvSpPr>
        <p:spPr bwMode="auto">
          <a:xfrm>
            <a:off x="2411413" y="6210300"/>
            <a:ext cx="4572000" cy="641350"/>
          </a:xfrm>
          <a:prstGeom prst="rect">
            <a:avLst/>
          </a:prstGeom>
          <a:noFill/>
          <a:ln w="9525">
            <a:noFill/>
            <a:miter lim="800000"/>
            <a:headEnd/>
            <a:tailEnd/>
          </a:ln>
        </p:spPr>
        <p:txBody>
          <a:bodyPr>
            <a:spAutoFit/>
          </a:bodyPr>
          <a:lstStyle/>
          <a:p>
            <a:r>
              <a:rPr lang="hu-HU" i="1">
                <a:latin typeface="Corbel" pitchFamily="34" charset="0"/>
              </a:rPr>
              <a:t>Tavacska vízililiomokkal és szomorúfüzekkel</a:t>
            </a:r>
            <a:r>
              <a:rPr lang="hu-HU">
                <a:latin typeface="Corbel" pitchFamily="34" charset="0"/>
              </a:rPr>
              <a:t>, 1916–1919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https://upload.wikimedia.org/wikipedia/commons/5/52/Claude_Monet_Weeping_Willow.jpg"/>
          <p:cNvPicPr>
            <a:picLocks noChangeAspect="1" noChangeArrowheads="1"/>
          </p:cNvPicPr>
          <p:nvPr/>
        </p:nvPicPr>
        <p:blipFill>
          <a:blip r:embed="rId2"/>
          <a:srcRect/>
          <a:stretch>
            <a:fillRect/>
          </a:stretch>
        </p:blipFill>
        <p:spPr bwMode="auto">
          <a:xfrm>
            <a:off x="1116013" y="0"/>
            <a:ext cx="7272337" cy="6024563"/>
          </a:xfrm>
          <a:prstGeom prst="rect">
            <a:avLst/>
          </a:prstGeom>
          <a:noFill/>
          <a:ln w="9525">
            <a:noFill/>
            <a:miter lim="800000"/>
            <a:headEnd/>
            <a:tailEnd/>
          </a:ln>
        </p:spPr>
      </p:pic>
      <p:sp>
        <p:nvSpPr>
          <p:cNvPr id="25602" name="Téglalap 2"/>
          <p:cNvSpPr>
            <a:spLocks noChangeArrowheads="1"/>
          </p:cNvSpPr>
          <p:nvPr/>
        </p:nvSpPr>
        <p:spPr bwMode="auto">
          <a:xfrm>
            <a:off x="2268538" y="6210300"/>
            <a:ext cx="4572000" cy="641350"/>
          </a:xfrm>
          <a:prstGeom prst="rect">
            <a:avLst/>
          </a:prstGeom>
          <a:noFill/>
          <a:ln w="9525">
            <a:noFill/>
            <a:miter lim="800000"/>
            <a:headEnd/>
            <a:tailEnd/>
          </a:ln>
        </p:spPr>
        <p:txBody>
          <a:bodyPr>
            <a:spAutoFit/>
          </a:bodyPr>
          <a:lstStyle/>
          <a:p>
            <a:r>
              <a:rPr lang="hu-HU" i="1">
                <a:latin typeface="Corbel" pitchFamily="34" charset="0"/>
              </a:rPr>
              <a:t>Szomorúfűz</a:t>
            </a:r>
            <a:r>
              <a:rPr lang="hu-HU">
                <a:latin typeface="Corbel" pitchFamily="34" charset="0"/>
              </a:rPr>
              <a:t> 1918–1919, Kimball Art Museum, </a:t>
            </a:r>
            <a:r>
              <a:rPr lang="hu-HU">
                <a:latin typeface="Corbel" pitchFamily="34" charset="0"/>
                <a:hlinkClick r:id="rId3" tooltip="Fort Worth"/>
              </a:rPr>
              <a:t>Fort Worth</a:t>
            </a:r>
            <a:endParaRPr lang="hu-HU">
              <a:latin typeface="Corbe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https://upload.wikimedia.org/wikipedia/commons/thumb/5/50/Claude_Monet_044.jpg/1920px-Claude_Monet_044.jpg"/>
          <p:cNvPicPr>
            <a:picLocks noChangeAspect="1" noChangeArrowheads="1"/>
          </p:cNvPicPr>
          <p:nvPr/>
        </p:nvPicPr>
        <p:blipFill>
          <a:blip r:embed="rId2"/>
          <a:srcRect/>
          <a:stretch>
            <a:fillRect/>
          </a:stretch>
        </p:blipFill>
        <p:spPr bwMode="auto">
          <a:xfrm>
            <a:off x="0" y="1041400"/>
            <a:ext cx="9324975" cy="4351338"/>
          </a:xfrm>
          <a:prstGeom prst="rect">
            <a:avLst/>
          </a:prstGeom>
          <a:noFill/>
          <a:ln w="9525">
            <a:noFill/>
            <a:miter lim="800000"/>
            <a:headEnd/>
            <a:tailEnd/>
          </a:ln>
        </p:spPr>
      </p:pic>
      <p:sp>
        <p:nvSpPr>
          <p:cNvPr id="26626" name="Téglalap 2"/>
          <p:cNvSpPr>
            <a:spLocks noChangeArrowheads="1"/>
          </p:cNvSpPr>
          <p:nvPr/>
        </p:nvSpPr>
        <p:spPr bwMode="auto">
          <a:xfrm>
            <a:off x="2195513" y="5661025"/>
            <a:ext cx="4572000" cy="641350"/>
          </a:xfrm>
          <a:prstGeom prst="rect">
            <a:avLst/>
          </a:prstGeom>
          <a:noFill/>
          <a:ln w="9525">
            <a:noFill/>
            <a:miter lim="800000"/>
            <a:headEnd/>
            <a:tailEnd/>
          </a:ln>
        </p:spPr>
        <p:txBody>
          <a:bodyPr>
            <a:spAutoFit/>
          </a:bodyPr>
          <a:lstStyle/>
          <a:p>
            <a:r>
              <a:rPr lang="hu-HU" i="1">
                <a:latin typeface="Corbel" pitchFamily="34" charset="0"/>
              </a:rPr>
              <a:t>Tavirózsák (Sárga nirvána),</a:t>
            </a:r>
            <a:r>
              <a:rPr lang="hu-HU">
                <a:latin typeface="Corbel" pitchFamily="34" charset="0"/>
              </a:rPr>
              <a:t> 1920, </a:t>
            </a:r>
            <a:r>
              <a:rPr lang="hu-HU">
                <a:latin typeface="Corbel" pitchFamily="34" charset="0"/>
                <a:hlinkClick r:id="rId3" tooltip="National Gallery (London)"/>
              </a:rPr>
              <a:t>National Gallery (London)</a:t>
            </a:r>
            <a:r>
              <a:rPr lang="hu-HU">
                <a:latin typeface="Corbel" pitchFamily="34" charset="0"/>
              </a:rPr>
              <a:t>, </a:t>
            </a:r>
            <a:r>
              <a:rPr lang="hu-HU">
                <a:latin typeface="Corbel" pitchFamily="34" charset="0"/>
                <a:hlinkClick r:id="rId4" tooltip="London"/>
              </a:rPr>
              <a:t>London</a:t>
            </a:r>
            <a:endParaRPr lang="hu-HU">
              <a:latin typeface="Corbe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4400" y="512763"/>
            <a:ext cx="7772400" cy="914400"/>
          </a:xfrm>
        </p:spPr>
        <p:txBody>
          <a:bodyPr/>
          <a:lstStyle/>
          <a:p>
            <a:pPr fontAlgn="auto">
              <a:spcAft>
                <a:spcPts val="0"/>
              </a:spcAft>
              <a:defRPr/>
            </a:pPr>
            <a:r>
              <a:rPr lang="hu-HU" b="1" dirty="0" err="1" smtClean="0">
                <a:solidFill>
                  <a:schemeClr val="tx2">
                    <a:satMod val="200000"/>
                  </a:schemeClr>
                </a:solidFill>
              </a:rPr>
              <a:t>Pierre-Auguste</a:t>
            </a:r>
            <a:r>
              <a:rPr lang="hu-HU" b="1" dirty="0" smtClean="0">
                <a:solidFill>
                  <a:schemeClr val="tx2">
                    <a:satMod val="200000"/>
                  </a:schemeClr>
                </a:solidFill>
              </a:rPr>
              <a:t> Renoir</a:t>
            </a:r>
            <a:br>
              <a:rPr lang="hu-HU" b="1" dirty="0" smtClean="0">
                <a:solidFill>
                  <a:schemeClr val="tx2">
                    <a:satMod val="200000"/>
                  </a:schemeClr>
                </a:solidFill>
              </a:rPr>
            </a:br>
            <a:endParaRPr lang="hu-HU" dirty="0">
              <a:solidFill>
                <a:schemeClr val="tx2">
                  <a:satMod val="200000"/>
                </a:schemeClr>
              </a:solidFill>
            </a:endParaRPr>
          </a:p>
        </p:txBody>
      </p:sp>
      <p:sp>
        <p:nvSpPr>
          <p:cNvPr id="27650" name="Téglalap 2"/>
          <p:cNvSpPr>
            <a:spLocks noChangeArrowheads="1"/>
          </p:cNvSpPr>
          <p:nvPr/>
        </p:nvSpPr>
        <p:spPr bwMode="auto">
          <a:xfrm>
            <a:off x="1071563" y="1143000"/>
            <a:ext cx="6715125" cy="369888"/>
          </a:xfrm>
          <a:prstGeom prst="rect">
            <a:avLst/>
          </a:prstGeom>
          <a:noFill/>
          <a:ln w="9525">
            <a:noFill/>
            <a:miter lim="800000"/>
            <a:headEnd/>
            <a:tailEnd/>
          </a:ln>
        </p:spPr>
        <p:txBody>
          <a:bodyPr>
            <a:spAutoFit/>
          </a:bodyPr>
          <a:lstStyle/>
          <a:p>
            <a:r>
              <a:rPr lang="da-DK">
                <a:latin typeface="Corbel" pitchFamily="34" charset="0"/>
              </a:rPr>
              <a:t>(</a:t>
            </a:r>
            <a:r>
              <a:rPr lang="da-DK">
                <a:latin typeface="Corbel" pitchFamily="34" charset="0"/>
                <a:hlinkClick r:id="rId2" tooltip="Limoges"/>
              </a:rPr>
              <a:t>Limoges</a:t>
            </a:r>
            <a:r>
              <a:rPr lang="da-DK">
                <a:latin typeface="Corbel" pitchFamily="34" charset="0"/>
              </a:rPr>
              <a:t>, </a:t>
            </a:r>
            <a:r>
              <a:rPr lang="da-DK">
                <a:latin typeface="Corbel" pitchFamily="34" charset="0"/>
                <a:hlinkClick r:id="rId3" tooltip="1841"/>
              </a:rPr>
              <a:t>1841</a:t>
            </a:r>
            <a:r>
              <a:rPr lang="da-DK">
                <a:latin typeface="Corbel" pitchFamily="34" charset="0"/>
              </a:rPr>
              <a:t>. </a:t>
            </a:r>
            <a:r>
              <a:rPr lang="da-DK">
                <a:latin typeface="Corbel" pitchFamily="34" charset="0"/>
                <a:hlinkClick r:id="rId4" tooltip="Február 25."/>
              </a:rPr>
              <a:t>február 25.</a:t>
            </a:r>
            <a:r>
              <a:rPr lang="da-DK">
                <a:latin typeface="Corbel" pitchFamily="34" charset="0"/>
              </a:rPr>
              <a:t> – </a:t>
            </a:r>
            <a:r>
              <a:rPr lang="da-DK">
                <a:latin typeface="Corbel" pitchFamily="34" charset="0"/>
                <a:hlinkClick r:id="rId5" tooltip="Cagnes (a lap nem létezik)"/>
              </a:rPr>
              <a:t>Cagnes</a:t>
            </a:r>
            <a:r>
              <a:rPr lang="da-DK">
                <a:latin typeface="Corbel" pitchFamily="34" charset="0"/>
              </a:rPr>
              <a:t>, </a:t>
            </a:r>
            <a:r>
              <a:rPr lang="da-DK">
                <a:latin typeface="Corbel" pitchFamily="34" charset="0"/>
                <a:hlinkClick r:id="rId6" tooltip="1919"/>
              </a:rPr>
              <a:t>1919</a:t>
            </a:r>
            <a:r>
              <a:rPr lang="da-DK">
                <a:latin typeface="Corbel" pitchFamily="34" charset="0"/>
              </a:rPr>
              <a:t>. </a:t>
            </a:r>
            <a:r>
              <a:rPr lang="da-DK">
                <a:latin typeface="Corbel" pitchFamily="34" charset="0"/>
                <a:hlinkClick r:id="rId7" tooltip="December 3."/>
              </a:rPr>
              <a:t>december 3.</a:t>
            </a:r>
            <a:r>
              <a:rPr lang="da-DK">
                <a:latin typeface="Corbel" pitchFamily="34" charset="0"/>
              </a:rPr>
              <a:t>) </a:t>
            </a:r>
            <a:endParaRPr lang="hu-HU">
              <a:latin typeface="Corbel" pitchFamily="34" charset="0"/>
            </a:endParaRPr>
          </a:p>
        </p:txBody>
      </p:sp>
      <p:pic>
        <p:nvPicPr>
          <p:cNvPr id="27651" name="Picture 2" descr="https://upload.wikimedia.org/wikipedia/commons/f/fd/PARenoir.jpg"/>
          <p:cNvPicPr>
            <a:picLocks noChangeAspect="1" noChangeArrowheads="1"/>
          </p:cNvPicPr>
          <p:nvPr/>
        </p:nvPicPr>
        <p:blipFill>
          <a:blip r:embed="rId8"/>
          <a:srcRect/>
          <a:stretch>
            <a:fillRect/>
          </a:stretch>
        </p:blipFill>
        <p:spPr bwMode="auto">
          <a:xfrm>
            <a:off x="6357938" y="3643313"/>
            <a:ext cx="2095500" cy="276225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https://upload.wikimedia.org/wikipedia/commons/1/1b/Tilla_Durieux_by_Renoir.jpg"/>
          <p:cNvPicPr>
            <a:picLocks noChangeAspect="1" noChangeArrowheads="1"/>
          </p:cNvPicPr>
          <p:nvPr/>
        </p:nvPicPr>
        <p:blipFill>
          <a:blip r:embed="rId2"/>
          <a:srcRect/>
          <a:stretch>
            <a:fillRect/>
          </a:stretch>
        </p:blipFill>
        <p:spPr bwMode="auto">
          <a:xfrm>
            <a:off x="0" y="0"/>
            <a:ext cx="5859463" cy="6858000"/>
          </a:xfrm>
          <a:prstGeom prst="rect">
            <a:avLst/>
          </a:prstGeom>
          <a:noFill/>
          <a:ln w="9525">
            <a:noFill/>
            <a:miter lim="800000"/>
            <a:headEnd/>
            <a:tailEnd/>
          </a:ln>
        </p:spPr>
      </p:pic>
      <p:sp>
        <p:nvSpPr>
          <p:cNvPr id="28674" name="Téglalap 2"/>
          <p:cNvSpPr>
            <a:spLocks noChangeArrowheads="1"/>
          </p:cNvSpPr>
          <p:nvPr/>
        </p:nvSpPr>
        <p:spPr bwMode="auto">
          <a:xfrm>
            <a:off x="6429375" y="5934075"/>
            <a:ext cx="2714625" cy="923925"/>
          </a:xfrm>
          <a:prstGeom prst="rect">
            <a:avLst/>
          </a:prstGeom>
          <a:noFill/>
          <a:ln w="9525">
            <a:noFill/>
            <a:miter lim="800000"/>
            <a:headEnd/>
            <a:tailEnd/>
          </a:ln>
        </p:spPr>
        <p:txBody>
          <a:bodyPr>
            <a:spAutoFit/>
          </a:bodyPr>
          <a:lstStyle/>
          <a:p>
            <a:r>
              <a:rPr lang="en-US">
                <a:latin typeface="Corbel" pitchFamily="34" charset="0"/>
                <a:hlinkClick r:id="rId3"/>
              </a:rPr>
              <a:t>Tilla Durieux</a:t>
            </a:r>
            <a:r>
              <a:rPr lang="en-US">
                <a:latin typeface="Corbel" pitchFamily="34" charset="0"/>
              </a:rPr>
              <a:t> (1914) (Metropolitan Museum of Art, New York)</a:t>
            </a:r>
            <a:endParaRPr lang="hu-HU">
              <a:latin typeface="Corbel" pitchFamily="34" charset="0"/>
            </a:endParaRPr>
          </a:p>
        </p:txBody>
      </p:sp>
      <p:sp>
        <p:nvSpPr>
          <p:cNvPr id="28675" name="Téglalap 3"/>
          <p:cNvSpPr>
            <a:spLocks noChangeArrowheads="1"/>
          </p:cNvSpPr>
          <p:nvPr/>
        </p:nvSpPr>
        <p:spPr bwMode="auto">
          <a:xfrm>
            <a:off x="6072188" y="0"/>
            <a:ext cx="3071812" cy="5262563"/>
          </a:xfrm>
          <a:prstGeom prst="rect">
            <a:avLst/>
          </a:prstGeom>
          <a:noFill/>
          <a:ln w="9525">
            <a:noFill/>
            <a:miter lim="800000"/>
            <a:headEnd/>
            <a:tailEnd/>
          </a:ln>
        </p:spPr>
        <p:txBody>
          <a:bodyPr>
            <a:spAutoFit/>
          </a:bodyPr>
          <a:lstStyle/>
          <a:p>
            <a:r>
              <a:rPr lang="hu-HU" sz="1600">
                <a:latin typeface="Corbel" pitchFamily="34" charset="0"/>
                <a:hlinkClick r:id="rId4" tooltip="Tilla Durieux (a lap nem létezik)"/>
              </a:rPr>
              <a:t>Tilla Durieux</a:t>
            </a:r>
            <a:r>
              <a:rPr lang="hu-HU" sz="1600">
                <a:latin typeface="Corbel" pitchFamily="34" charset="0"/>
              </a:rPr>
              <a:t> (eredeti nevén </a:t>
            </a:r>
            <a:r>
              <a:rPr lang="hu-HU" sz="1600" i="1">
                <a:latin typeface="Corbel" pitchFamily="34" charset="0"/>
              </a:rPr>
              <a:t>Ottilie Godeffroy</a:t>
            </a:r>
            <a:r>
              <a:rPr lang="hu-HU" sz="1600">
                <a:latin typeface="Corbel" pitchFamily="34" charset="0"/>
              </a:rPr>
              <a:t> </a:t>
            </a:r>
            <a:r>
              <a:rPr lang="hu-HU" sz="1600">
                <a:latin typeface="Corbel" pitchFamily="34" charset="0"/>
                <a:hlinkClick r:id="rId5" tooltip="Bécs"/>
              </a:rPr>
              <a:t>Bécs</a:t>
            </a:r>
            <a:r>
              <a:rPr lang="hu-HU" sz="1600">
                <a:latin typeface="Corbel" pitchFamily="34" charset="0"/>
              </a:rPr>
              <a:t>, </a:t>
            </a:r>
            <a:r>
              <a:rPr lang="hu-HU" sz="1600">
                <a:latin typeface="Corbel" pitchFamily="34" charset="0"/>
                <a:hlinkClick r:id="rId6" tooltip="1880"/>
              </a:rPr>
              <a:t>1880</a:t>
            </a:r>
            <a:r>
              <a:rPr lang="hu-HU" sz="1600">
                <a:latin typeface="Corbel" pitchFamily="34" charset="0"/>
              </a:rPr>
              <a:t>. – </a:t>
            </a:r>
            <a:r>
              <a:rPr lang="hu-HU" sz="1600">
                <a:latin typeface="Corbel" pitchFamily="34" charset="0"/>
                <a:hlinkClick r:id="rId7" tooltip="Berlin"/>
              </a:rPr>
              <a:t>Berlin</a:t>
            </a:r>
            <a:r>
              <a:rPr lang="hu-HU" sz="1600">
                <a:latin typeface="Corbel" pitchFamily="34" charset="0"/>
              </a:rPr>
              <a:t>, </a:t>
            </a:r>
            <a:r>
              <a:rPr lang="hu-HU" sz="1600">
                <a:latin typeface="Corbel" pitchFamily="34" charset="0"/>
                <a:hlinkClick r:id="rId8" tooltip="1971"/>
              </a:rPr>
              <a:t>1971</a:t>
            </a:r>
            <a:r>
              <a:rPr lang="hu-HU" sz="1600">
                <a:latin typeface="Corbel" pitchFamily="34" charset="0"/>
              </a:rPr>
              <a:t>.), az anyai ágon magyar származású híres osztrák-német színésznő 1914 júliusában, közvetlenül az első világháború kitörése előtt utazott Berlinből </a:t>
            </a:r>
            <a:r>
              <a:rPr lang="hu-HU" sz="1600">
                <a:latin typeface="Corbel" pitchFamily="34" charset="0"/>
                <a:hlinkClick r:id="rId9" tooltip="Párizs"/>
              </a:rPr>
              <a:t>Párizsba</a:t>
            </a:r>
            <a:r>
              <a:rPr lang="hu-HU" sz="1600">
                <a:latin typeface="Corbel" pitchFamily="34" charset="0"/>
              </a:rPr>
              <a:t> férjével, Paul Cassirer műkereskedővel, hogy portrét rendeljen </a:t>
            </a:r>
            <a:r>
              <a:rPr lang="hu-HU" sz="1600">
                <a:latin typeface="Corbel" pitchFamily="34" charset="0"/>
                <a:hlinkClick r:id="rId10" tooltip="Pierre-Auguste Renoir"/>
              </a:rPr>
              <a:t>Renoir</a:t>
            </a:r>
            <a:r>
              <a:rPr lang="hu-HU" sz="1600">
                <a:latin typeface="Corbel" pitchFamily="34" charset="0"/>
              </a:rPr>
              <a:t>-tól.</a:t>
            </a:r>
          </a:p>
          <a:p>
            <a:r>
              <a:rPr lang="hu-HU" sz="1600">
                <a:latin typeface="Corbel" pitchFamily="34" charset="0"/>
              </a:rPr>
              <a:t>A színésznő a </a:t>
            </a:r>
            <a:r>
              <a:rPr lang="hu-HU" sz="1600" i="1">
                <a:latin typeface="Corbel" pitchFamily="34" charset="0"/>
                <a:hlinkClick r:id="rId11" tooltip="Pygmalion (G. B. Shaw)"/>
              </a:rPr>
              <a:t>Pygmalion</a:t>
            </a:r>
            <a:r>
              <a:rPr lang="hu-HU" sz="1600">
                <a:latin typeface="Corbel" pitchFamily="34" charset="0"/>
              </a:rPr>
              <a:t> előadásain viselt jelmezében – amelyet </a:t>
            </a:r>
            <a:r>
              <a:rPr lang="hu-HU" sz="1600">
                <a:latin typeface="Corbel" pitchFamily="34" charset="0"/>
                <a:hlinkClick r:id="rId12" tooltip="Paul Poiret (a lap nem létezik)"/>
              </a:rPr>
              <a:t>Paul Poiret</a:t>
            </a:r>
            <a:r>
              <a:rPr lang="hu-HU" sz="1600">
                <a:latin typeface="Corbel" pitchFamily="34" charset="0"/>
              </a:rPr>
              <a:t> tervezett – ült modellt az idős festőnek. Renoirt ekkoriban már annyira megviselte az </a:t>
            </a:r>
            <a:r>
              <a:rPr lang="hu-HU" sz="1600">
                <a:latin typeface="Corbel" pitchFamily="34" charset="0"/>
                <a:hlinkClick r:id="rId13" tooltip="Artritisz"/>
              </a:rPr>
              <a:t>artritisz</a:t>
            </a:r>
            <a:r>
              <a:rPr lang="hu-HU" sz="1600">
                <a:latin typeface="Corbel" pitchFamily="34" charset="0"/>
              </a:rPr>
              <a:t>, hogy tolószékbe kényszerült és az ecsetet a kezéhez kellett kötözni.</a:t>
            </a:r>
          </a:p>
          <a:p>
            <a:r>
              <a:rPr lang="hu-HU" sz="1600">
                <a:latin typeface="Corbel" pitchFamily="34" charset="0"/>
              </a:rPr>
              <a:t>A piramidális kompozíció klasszicizáló stílusban ábrázolja a művésznőt.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https://upload.wikimedia.org/wikipedia/commons/b/b5/Renoir%2C_Pierre-Auguste%2C_by_Dornac%2C_BNF_Gallica.jpg"/>
          <p:cNvPicPr>
            <a:picLocks noChangeAspect="1" noChangeArrowheads="1"/>
          </p:cNvPicPr>
          <p:nvPr/>
        </p:nvPicPr>
        <p:blipFill>
          <a:blip r:embed="rId2"/>
          <a:srcRect/>
          <a:stretch>
            <a:fillRect/>
          </a:stretch>
        </p:blipFill>
        <p:spPr bwMode="auto">
          <a:xfrm>
            <a:off x="0" y="0"/>
            <a:ext cx="7323138" cy="68580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https://upload.wikimedia.org/wikipedia/commons/thumb/5/50/Pierre-Auguste_Renoir_-_Autoportrait_5.JPG/800px-Pierre-Auguste_Renoir_-_Autoportrait_5.JPG"/>
          <p:cNvPicPr>
            <a:picLocks noChangeAspect="1" noChangeArrowheads="1"/>
          </p:cNvPicPr>
          <p:nvPr/>
        </p:nvPicPr>
        <p:blipFill>
          <a:blip r:embed="rId2"/>
          <a:srcRect/>
          <a:stretch>
            <a:fillRect/>
          </a:stretch>
        </p:blipFill>
        <p:spPr bwMode="auto">
          <a:xfrm>
            <a:off x="3660775" y="0"/>
            <a:ext cx="5483225" cy="6858000"/>
          </a:xfrm>
          <a:prstGeom prst="rect">
            <a:avLst/>
          </a:prstGeom>
          <a:noFill/>
          <a:ln w="9525">
            <a:noFill/>
            <a:miter lim="800000"/>
            <a:headEnd/>
            <a:tailEnd/>
          </a:ln>
        </p:spPr>
      </p:pic>
      <p:sp>
        <p:nvSpPr>
          <p:cNvPr id="30722" name="Téglalap 2"/>
          <p:cNvSpPr>
            <a:spLocks noChangeArrowheads="1"/>
          </p:cNvSpPr>
          <p:nvPr/>
        </p:nvSpPr>
        <p:spPr bwMode="auto">
          <a:xfrm>
            <a:off x="0" y="6488113"/>
            <a:ext cx="1876425" cy="369887"/>
          </a:xfrm>
          <a:prstGeom prst="rect">
            <a:avLst/>
          </a:prstGeom>
          <a:noFill/>
          <a:ln w="9525">
            <a:noFill/>
            <a:miter lim="800000"/>
            <a:headEnd/>
            <a:tailEnd/>
          </a:ln>
        </p:spPr>
        <p:txBody>
          <a:bodyPr wrap="none">
            <a:spAutoFit/>
          </a:bodyPr>
          <a:lstStyle/>
          <a:p>
            <a:r>
              <a:rPr lang="hu-HU" i="1">
                <a:latin typeface="Corbel" pitchFamily="34" charset="0"/>
                <a:hlinkClick r:id="rId3" tooltip="Self-portrait"/>
              </a:rPr>
              <a:t>Self-portrait</a:t>
            </a:r>
            <a:r>
              <a:rPr lang="hu-HU">
                <a:latin typeface="Corbel" pitchFamily="34" charset="0"/>
              </a:rPr>
              <a:t>, 1910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https://upload.wikimedia.org/wikipedia/commons/thumb/2/2b/Pierre-Auguste_Renoir_113.jpg/800px-Pierre-Auguste_Renoir_113.jpg"/>
          <p:cNvPicPr>
            <a:picLocks noChangeAspect="1" noChangeArrowheads="1"/>
          </p:cNvPicPr>
          <p:nvPr/>
        </p:nvPicPr>
        <p:blipFill>
          <a:blip r:embed="rId2"/>
          <a:srcRect/>
          <a:stretch>
            <a:fillRect/>
          </a:stretch>
        </p:blipFill>
        <p:spPr bwMode="auto">
          <a:xfrm>
            <a:off x="0" y="0"/>
            <a:ext cx="5581650" cy="6858000"/>
          </a:xfrm>
          <a:prstGeom prst="rect">
            <a:avLst/>
          </a:prstGeom>
          <a:noFill/>
          <a:ln w="9525">
            <a:noFill/>
            <a:miter lim="800000"/>
            <a:headEnd/>
            <a:tailEnd/>
          </a:ln>
        </p:spPr>
      </p:pic>
      <p:sp>
        <p:nvSpPr>
          <p:cNvPr id="31746" name="Téglalap 2"/>
          <p:cNvSpPr>
            <a:spLocks noChangeArrowheads="1"/>
          </p:cNvSpPr>
          <p:nvPr/>
        </p:nvSpPr>
        <p:spPr bwMode="auto">
          <a:xfrm>
            <a:off x="5770563" y="6488113"/>
            <a:ext cx="3373437" cy="369887"/>
          </a:xfrm>
          <a:prstGeom prst="rect">
            <a:avLst/>
          </a:prstGeom>
          <a:noFill/>
          <a:ln w="9525">
            <a:noFill/>
            <a:miter lim="800000"/>
            <a:headEnd/>
            <a:tailEnd/>
          </a:ln>
        </p:spPr>
        <p:txBody>
          <a:bodyPr wrap="none">
            <a:spAutoFit/>
          </a:bodyPr>
          <a:lstStyle/>
          <a:p>
            <a:r>
              <a:rPr lang="fr-FR" i="1">
                <a:latin typeface="Corbel" pitchFamily="34" charset="0"/>
              </a:rPr>
              <a:t>Portrait of </a:t>
            </a:r>
            <a:r>
              <a:rPr lang="fr-FR" i="1">
                <a:latin typeface="Corbel" pitchFamily="34" charset="0"/>
                <a:hlinkClick r:id="rId3" tooltip="Paul Durand-Ruel"/>
              </a:rPr>
              <a:t>Paul Durand-Ruel</a:t>
            </a:r>
            <a:r>
              <a:rPr lang="fr-FR">
                <a:latin typeface="Corbel" pitchFamily="34" charset="0"/>
              </a:rPr>
              <a:t>, 1910</a:t>
            </a:r>
            <a:endParaRPr lang="hu-HU">
              <a:latin typeface="Corbe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3147" y="26938"/>
            <a:ext cx="2474596" cy="6858000"/>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40" y="26938"/>
            <a:ext cx="5318279" cy="6858000"/>
          </a:xfrm>
          <a:prstGeom prst="rect">
            <a:avLst/>
          </a:prstGeom>
        </p:spPr>
      </p:pic>
    </p:spTree>
    <p:extLst>
      <p:ext uri="{BB962C8B-B14F-4D97-AF65-F5344CB8AC3E}">
        <p14:creationId xmlns:p14="http://schemas.microsoft.com/office/powerpoint/2010/main" val="41295348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https://upload.wikimedia.org/wikipedia/commons/thumb/d/d8/Ambroise_Vollard_by_Pierre-Auguste_Renoir.jpg/800px-Ambroise_Vollard_by_Pierre-Auguste_Renoir.jpg"/>
          <p:cNvPicPr>
            <a:picLocks noChangeAspect="1" noChangeArrowheads="1"/>
          </p:cNvPicPr>
          <p:nvPr/>
        </p:nvPicPr>
        <p:blipFill>
          <a:blip r:embed="rId2"/>
          <a:srcRect/>
          <a:stretch>
            <a:fillRect/>
          </a:stretch>
        </p:blipFill>
        <p:spPr bwMode="auto">
          <a:xfrm>
            <a:off x="0" y="0"/>
            <a:ext cx="4797425" cy="6858000"/>
          </a:xfrm>
          <a:prstGeom prst="rect">
            <a:avLst/>
          </a:prstGeom>
          <a:noFill/>
          <a:ln w="9525">
            <a:noFill/>
            <a:miter lim="800000"/>
            <a:headEnd/>
            <a:tailEnd/>
          </a:ln>
        </p:spPr>
      </p:pic>
      <p:sp>
        <p:nvSpPr>
          <p:cNvPr id="32770" name="Téglalap 2"/>
          <p:cNvSpPr>
            <a:spLocks noChangeArrowheads="1"/>
          </p:cNvSpPr>
          <p:nvPr/>
        </p:nvSpPr>
        <p:spPr bwMode="auto">
          <a:xfrm>
            <a:off x="5881688" y="6488113"/>
            <a:ext cx="3262312" cy="369887"/>
          </a:xfrm>
          <a:prstGeom prst="rect">
            <a:avLst/>
          </a:prstGeom>
          <a:noFill/>
          <a:ln w="9525">
            <a:noFill/>
            <a:miter lim="800000"/>
            <a:headEnd/>
            <a:tailEnd/>
          </a:ln>
        </p:spPr>
        <p:txBody>
          <a:bodyPr wrap="none">
            <a:spAutoFit/>
          </a:bodyPr>
          <a:lstStyle/>
          <a:p>
            <a:r>
              <a:rPr lang="en-US" i="1">
                <a:latin typeface="Corbel" pitchFamily="34" charset="0"/>
              </a:rPr>
              <a:t>Portrait of </a:t>
            </a:r>
            <a:r>
              <a:rPr lang="en-US" i="1">
                <a:latin typeface="Corbel" pitchFamily="34" charset="0"/>
                <a:hlinkClick r:id="rId3" tooltip="Ambroise Vollard"/>
              </a:rPr>
              <a:t>Ambroise Vollard</a:t>
            </a:r>
            <a:r>
              <a:rPr lang="en-US">
                <a:latin typeface="Corbel" pitchFamily="34" charset="0"/>
              </a:rPr>
              <a:t>, 1917</a:t>
            </a:r>
            <a:endParaRPr lang="hu-HU">
              <a:latin typeface="Corbe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https://upload.wikimedia.org/wikipedia/commons/c/ce/Renoir18.jpg"/>
          <p:cNvPicPr>
            <a:picLocks noChangeAspect="1" noChangeArrowheads="1"/>
          </p:cNvPicPr>
          <p:nvPr/>
        </p:nvPicPr>
        <p:blipFill>
          <a:blip r:embed="rId2"/>
          <a:srcRect/>
          <a:stretch>
            <a:fillRect/>
          </a:stretch>
        </p:blipFill>
        <p:spPr bwMode="auto">
          <a:xfrm>
            <a:off x="0" y="0"/>
            <a:ext cx="5426075" cy="6858000"/>
          </a:xfrm>
          <a:prstGeom prst="rect">
            <a:avLst/>
          </a:prstGeom>
          <a:noFill/>
          <a:ln w="9525">
            <a:noFill/>
            <a:miter lim="800000"/>
            <a:headEnd/>
            <a:tailEnd/>
          </a:ln>
        </p:spPr>
      </p:pic>
      <p:sp>
        <p:nvSpPr>
          <p:cNvPr id="33794" name="Téglalap 2"/>
          <p:cNvSpPr>
            <a:spLocks noChangeArrowheads="1"/>
          </p:cNvSpPr>
          <p:nvPr/>
        </p:nvSpPr>
        <p:spPr bwMode="auto">
          <a:xfrm>
            <a:off x="5429250" y="6211888"/>
            <a:ext cx="3714750" cy="646112"/>
          </a:xfrm>
          <a:prstGeom prst="rect">
            <a:avLst/>
          </a:prstGeom>
          <a:noFill/>
          <a:ln w="9525">
            <a:noFill/>
            <a:miter lim="800000"/>
            <a:headEnd/>
            <a:tailEnd/>
          </a:ln>
        </p:spPr>
        <p:txBody>
          <a:bodyPr>
            <a:spAutoFit/>
          </a:bodyPr>
          <a:lstStyle/>
          <a:p>
            <a:r>
              <a:rPr lang="en-US" i="1">
                <a:latin typeface="Corbel" pitchFamily="34" charset="0"/>
              </a:rPr>
              <a:t>After The Bath</a:t>
            </a:r>
            <a:r>
              <a:rPr lang="en-US">
                <a:latin typeface="Corbel" pitchFamily="34" charset="0"/>
              </a:rPr>
              <a:t>, 1910, </a:t>
            </a:r>
            <a:r>
              <a:rPr lang="en-US">
                <a:latin typeface="Corbel" pitchFamily="34" charset="0"/>
                <a:hlinkClick r:id="rId3" tooltip="Barnes Foundation"/>
              </a:rPr>
              <a:t>Barnes Foundation</a:t>
            </a:r>
            <a:r>
              <a:rPr lang="en-US">
                <a:latin typeface="Corbel" pitchFamily="34" charset="0"/>
              </a:rPr>
              <a:t>, Philadelphia</a:t>
            </a:r>
            <a:endParaRPr lang="hu-HU">
              <a:latin typeface="Corbe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s://upload.wikimedia.org/wikipedia/commons/thumb/b/b6/Pierre-Auguste_Renoir_030.jpg/800px-Pierre-Auguste_Renoir_030.jpg"/>
          <p:cNvPicPr>
            <a:picLocks noChangeAspect="1" noChangeArrowheads="1"/>
          </p:cNvPicPr>
          <p:nvPr/>
        </p:nvPicPr>
        <p:blipFill>
          <a:blip r:embed="rId2"/>
          <a:srcRect/>
          <a:stretch>
            <a:fillRect/>
          </a:stretch>
        </p:blipFill>
        <p:spPr bwMode="auto">
          <a:xfrm>
            <a:off x="0" y="0"/>
            <a:ext cx="5168900" cy="6858000"/>
          </a:xfrm>
          <a:prstGeom prst="rect">
            <a:avLst/>
          </a:prstGeom>
          <a:noFill/>
          <a:ln w="9525">
            <a:noFill/>
            <a:miter lim="800000"/>
            <a:headEnd/>
            <a:tailEnd/>
          </a:ln>
        </p:spPr>
      </p:pic>
      <p:sp>
        <p:nvSpPr>
          <p:cNvPr id="34818" name="Téglalap 2"/>
          <p:cNvSpPr>
            <a:spLocks noChangeArrowheads="1"/>
          </p:cNvSpPr>
          <p:nvPr/>
        </p:nvSpPr>
        <p:spPr bwMode="auto">
          <a:xfrm>
            <a:off x="6640513" y="6488113"/>
            <a:ext cx="2503487" cy="369887"/>
          </a:xfrm>
          <a:prstGeom prst="rect">
            <a:avLst/>
          </a:prstGeom>
          <a:noFill/>
          <a:ln w="9525">
            <a:noFill/>
            <a:miter lim="800000"/>
            <a:headEnd/>
            <a:tailEnd/>
          </a:ln>
        </p:spPr>
        <p:txBody>
          <a:bodyPr wrap="none">
            <a:spAutoFit/>
          </a:bodyPr>
          <a:lstStyle/>
          <a:p>
            <a:r>
              <a:rPr lang="en-US" i="1">
                <a:latin typeface="Corbel" pitchFamily="34" charset="0"/>
              </a:rPr>
              <a:t>Woman at the Well</a:t>
            </a:r>
            <a:r>
              <a:rPr lang="en-US">
                <a:latin typeface="Corbel" pitchFamily="34" charset="0"/>
              </a:rPr>
              <a:t>, 1910</a:t>
            </a:r>
            <a:endParaRPr lang="hu-HU">
              <a:latin typeface="Corbel"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https://upload.wikimedia.org/wikipedia/commons/3/39/Pierre-Auguste_Renoir_-_Baigneuse_assise_s%27essuyant_une_jambe.jpg"/>
          <p:cNvPicPr>
            <a:picLocks noChangeAspect="1" noChangeArrowheads="1"/>
          </p:cNvPicPr>
          <p:nvPr/>
        </p:nvPicPr>
        <p:blipFill>
          <a:blip r:embed="rId2"/>
          <a:srcRect/>
          <a:stretch>
            <a:fillRect/>
          </a:stretch>
        </p:blipFill>
        <p:spPr bwMode="auto">
          <a:xfrm>
            <a:off x="0" y="1143000"/>
            <a:ext cx="4505325" cy="5715000"/>
          </a:xfrm>
          <a:prstGeom prst="rect">
            <a:avLst/>
          </a:prstGeom>
          <a:noFill/>
          <a:ln w="9525">
            <a:noFill/>
            <a:miter lim="800000"/>
            <a:headEnd/>
            <a:tailEnd/>
          </a:ln>
        </p:spPr>
      </p:pic>
      <p:sp>
        <p:nvSpPr>
          <p:cNvPr id="35842" name="Téglalap 3"/>
          <p:cNvSpPr>
            <a:spLocks noChangeArrowheads="1"/>
          </p:cNvSpPr>
          <p:nvPr/>
        </p:nvSpPr>
        <p:spPr bwMode="auto">
          <a:xfrm>
            <a:off x="4572000" y="6211888"/>
            <a:ext cx="4572000" cy="646112"/>
          </a:xfrm>
          <a:prstGeom prst="rect">
            <a:avLst/>
          </a:prstGeom>
          <a:noFill/>
          <a:ln w="9525">
            <a:noFill/>
            <a:miter lim="800000"/>
            <a:headEnd/>
            <a:tailEnd/>
          </a:ln>
        </p:spPr>
        <p:txBody>
          <a:bodyPr>
            <a:spAutoFit/>
          </a:bodyPr>
          <a:lstStyle/>
          <a:p>
            <a:r>
              <a:rPr lang="hu-HU" i="1">
                <a:latin typeface="Corbel" pitchFamily="34" charset="0"/>
              </a:rPr>
              <a:t>Seated Bather Drying Her Leg</a:t>
            </a:r>
            <a:r>
              <a:rPr lang="hu-HU">
                <a:latin typeface="Corbel" pitchFamily="34" charset="0"/>
              </a:rPr>
              <a:t>, 1914, </a:t>
            </a:r>
            <a:r>
              <a:rPr lang="hu-HU">
                <a:latin typeface="Corbel" pitchFamily="34" charset="0"/>
                <a:hlinkClick r:id="rId3" tooltip="Musée de l'Orangerie"/>
              </a:rPr>
              <a:t>Musée de l'Orangerie</a:t>
            </a:r>
            <a:r>
              <a:rPr lang="hu-HU">
                <a:latin typeface="Corbel" pitchFamily="34" charset="0"/>
              </a:rPr>
              <a:t>, Paris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s://upload.wikimedia.org/wikipedia/commons/thumb/6/64/Pierre-Auguste_Renoir_-_Femmes_au_bain.jpg/1280px-Pierre-Auguste_Renoir_-_Femmes_au_bain.jpg"/>
          <p:cNvPicPr>
            <a:picLocks noChangeAspect="1" noChangeArrowheads="1"/>
          </p:cNvPicPr>
          <p:nvPr/>
        </p:nvPicPr>
        <p:blipFill>
          <a:blip r:embed="rId2"/>
          <a:srcRect/>
          <a:stretch>
            <a:fillRect/>
          </a:stretch>
        </p:blipFill>
        <p:spPr bwMode="auto">
          <a:xfrm>
            <a:off x="1071563" y="0"/>
            <a:ext cx="7072312" cy="5608638"/>
          </a:xfrm>
          <a:prstGeom prst="rect">
            <a:avLst/>
          </a:prstGeom>
          <a:noFill/>
          <a:ln w="9525">
            <a:noFill/>
            <a:miter lim="800000"/>
            <a:headEnd/>
            <a:tailEnd/>
          </a:ln>
        </p:spPr>
      </p:pic>
      <p:sp>
        <p:nvSpPr>
          <p:cNvPr id="36866" name="Téglalap 2"/>
          <p:cNvSpPr>
            <a:spLocks noChangeArrowheads="1"/>
          </p:cNvSpPr>
          <p:nvPr/>
        </p:nvSpPr>
        <p:spPr bwMode="auto">
          <a:xfrm>
            <a:off x="2643188" y="5857875"/>
            <a:ext cx="4572000" cy="646113"/>
          </a:xfrm>
          <a:prstGeom prst="rect">
            <a:avLst/>
          </a:prstGeom>
          <a:noFill/>
          <a:ln w="9525">
            <a:noFill/>
            <a:miter lim="800000"/>
            <a:headEnd/>
            <a:tailEnd/>
          </a:ln>
        </p:spPr>
        <p:txBody>
          <a:bodyPr>
            <a:spAutoFit/>
          </a:bodyPr>
          <a:lstStyle/>
          <a:p>
            <a:r>
              <a:rPr lang="en-US" i="1">
                <a:latin typeface="Corbel" pitchFamily="34" charset="0"/>
              </a:rPr>
              <a:t>Women Bathers</a:t>
            </a:r>
            <a:r>
              <a:rPr lang="en-US">
                <a:latin typeface="Corbel" pitchFamily="34" charset="0"/>
              </a:rPr>
              <a:t>, 1916, </a:t>
            </a:r>
            <a:r>
              <a:rPr lang="en-US">
                <a:latin typeface="Corbel" pitchFamily="34" charset="0"/>
                <a:hlinkClick r:id="rId3" tooltip="National Museum"/>
              </a:rPr>
              <a:t>National Museum</a:t>
            </a:r>
            <a:r>
              <a:rPr lang="en-US">
                <a:latin typeface="Corbel" pitchFamily="34" charset="0"/>
              </a:rPr>
              <a:t>, Stockholm</a:t>
            </a:r>
            <a:endParaRPr lang="hu-HU">
              <a:latin typeface="Corbe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s://upload.wikimedia.org/wikipedia/commons/thumb/3/35/Pierre_Auguste_Renoir_Les_baigneuses.jpg/1024px-Pierre_Auguste_Renoir_Les_baigneuses.jpg"/>
          <p:cNvPicPr>
            <a:picLocks noChangeAspect="1" noChangeArrowheads="1"/>
          </p:cNvPicPr>
          <p:nvPr/>
        </p:nvPicPr>
        <p:blipFill>
          <a:blip r:embed="rId2"/>
          <a:srcRect l="917" b="1135"/>
          <a:stretch>
            <a:fillRect/>
          </a:stretch>
        </p:blipFill>
        <p:spPr bwMode="auto">
          <a:xfrm>
            <a:off x="714375" y="0"/>
            <a:ext cx="7762875" cy="6215063"/>
          </a:xfrm>
          <a:prstGeom prst="rect">
            <a:avLst/>
          </a:prstGeom>
          <a:noFill/>
          <a:ln w="9525">
            <a:noFill/>
            <a:miter lim="800000"/>
            <a:headEnd/>
            <a:tailEnd/>
          </a:ln>
        </p:spPr>
      </p:pic>
      <p:sp>
        <p:nvSpPr>
          <p:cNvPr id="37890" name="Téglalap 2"/>
          <p:cNvSpPr>
            <a:spLocks noChangeArrowheads="1"/>
          </p:cNvSpPr>
          <p:nvPr/>
        </p:nvSpPr>
        <p:spPr bwMode="auto">
          <a:xfrm>
            <a:off x="2571750" y="6211888"/>
            <a:ext cx="4572000" cy="646112"/>
          </a:xfrm>
          <a:prstGeom prst="rect">
            <a:avLst/>
          </a:prstGeom>
          <a:noFill/>
          <a:ln w="9525">
            <a:noFill/>
            <a:miter lim="800000"/>
            <a:headEnd/>
            <a:tailEnd/>
          </a:ln>
        </p:spPr>
        <p:txBody>
          <a:bodyPr>
            <a:spAutoFit/>
          </a:bodyPr>
          <a:lstStyle/>
          <a:p>
            <a:r>
              <a:rPr lang="en-US" i="1">
                <a:latin typeface="Corbel" pitchFamily="34" charset="0"/>
              </a:rPr>
              <a:t>Bathers</a:t>
            </a:r>
            <a:r>
              <a:rPr lang="en-US">
                <a:latin typeface="Corbel" pitchFamily="34" charset="0"/>
              </a:rPr>
              <a:t>, 1918, </a:t>
            </a:r>
            <a:r>
              <a:rPr lang="en-US">
                <a:latin typeface="Corbel" pitchFamily="34" charset="0"/>
                <a:hlinkClick r:id="rId3" tooltip="Barnes Foundation"/>
              </a:rPr>
              <a:t>Barnes Foundation</a:t>
            </a:r>
            <a:r>
              <a:rPr lang="en-US">
                <a:latin typeface="Corbel" pitchFamily="34" charset="0"/>
              </a:rPr>
              <a:t>, Philadelphia</a:t>
            </a:r>
            <a:endParaRPr lang="hu-HU">
              <a:latin typeface="Corbel"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03848" y="332656"/>
            <a:ext cx="2544286" cy="369332"/>
          </a:xfrm>
          <a:prstGeom prst="rect">
            <a:avLst/>
          </a:prstGeom>
        </p:spPr>
        <p:txBody>
          <a:bodyPr wrap="none">
            <a:spAutoFit/>
          </a:bodyPr>
          <a:lstStyle/>
          <a:p>
            <a:r>
              <a:rPr lang="hu-HU" dirty="0"/>
              <a:t>1844-1930 REPIN, </a:t>
            </a:r>
            <a:r>
              <a:rPr lang="hu-HU" dirty="0" err="1"/>
              <a:t>Ilya</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146" y="908720"/>
            <a:ext cx="4577689" cy="5801887"/>
          </a:xfrm>
          <a:prstGeom prst="rect">
            <a:avLst/>
          </a:prstGeom>
        </p:spPr>
      </p:pic>
    </p:spTree>
    <p:extLst>
      <p:ext uri="{BB962C8B-B14F-4D97-AF65-F5344CB8AC3E}">
        <p14:creationId xmlns:p14="http://schemas.microsoft.com/office/powerpoint/2010/main" val="4120661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54"/>
            <a:ext cx="9144000" cy="5402461"/>
          </a:xfrm>
          <a:prstGeom prst="rect">
            <a:avLst/>
          </a:prstGeom>
        </p:spPr>
      </p:pic>
      <p:sp>
        <p:nvSpPr>
          <p:cNvPr id="4" name="Téglalap 3"/>
          <p:cNvSpPr/>
          <p:nvPr/>
        </p:nvSpPr>
        <p:spPr>
          <a:xfrm>
            <a:off x="0" y="5877272"/>
            <a:ext cx="8964488" cy="369332"/>
          </a:xfrm>
          <a:prstGeom prst="rect">
            <a:avLst/>
          </a:prstGeom>
        </p:spPr>
        <p:txBody>
          <a:bodyPr wrap="square">
            <a:spAutoFit/>
          </a:bodyPr>
          <a:lstStyle/>
          <a:p>
            <a:r>
              <a:rPr lang="en-US" dirty="0"/>
              <a:t>Reply of the </a:t>
            </a:r>
            <a:r>
              <a:rPr lang="en-US" dirty="0" err="1"/>
              <a:t>Zaporozhian</a:t>
            </a:r>
            <a:r>
              <a:rPr lang="en-US" dirty="0"/>
              <a:t> Cossacks to Sultan Mehmed IV (1891)</a:t>
            </a:r>
            <a:endParaRPr lang="hu-HU" dirty="0"/>
          </a:p>
        </p:txBody>
      </p:sp>
    </p:spTree>
    <p:extLst>
      <p:ext uri="{BB962C8B-B14F-4D97-AF65-F5344CB8AC3E}">
        <p14:creationId xmlns:p14="http://schemas.microsoft.com/office/powerpoint/2010/main" val="2364955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516"/>
            <a:ext cx="9144000" cy="5458968"/>
          </a:xfrm>
          <a:prstGeom prst="rect">
            <a:avLst/>
          </a:prstGeom>
        </p:spPr>
      </p:pic>
      <p:sp>
        <p:nvSpPr>
          <p:cNvPr id="4" name="Téglalap 3"/>
          <p:cNvSpPr/>
          <p:nvPr/>
        </p:nvSpPr>
        <p:spPr>
          <a:xfrm>
            <a:off x="2382939" y="6309320"/>
            <a:ext cx="4378122" cy="369332"/>
          </a:xfrm>
          <a:prstGeom prst="rect">
            <a:avLst/>
          </a:prstGeom>
        </p:spPr>
        <p:txBody>
          <a:bodyPr wrap="none">
            <a:spAutoFit/>
          </a:bodyPr>
          <a:lstStyle/>
          <a:p>
            <a:r>
              <a:rPr lang="en-US" dirty="0"/>
              <a:t>Self-portrait with Natalia </a:t>
            </a:r>
            <a:r>
              <a:rPr lang="en-US" dirty="0" err="1"/>
              <a:t>Nordman</a:t>
            </a:r>
            <a:r>
              <a:rPr lang="en-US" dirty="0"/>
              <a:t> (1903)</a:t>
            </a:r>
            <a:endParaRPr lang="hu-HU" dirty="0"/>
          </a:p>
        </p:txBody>
      </p:sp>
    </p:spTree>
    <p:extLst>
      <p:ext uri="{BB962C8B-B14F-4D97-AF65-F5344CB8AC3E}">
        <p14:creationId xmlns:p14="http://schemas.microsoft.com/office/powerpoint/2010/main" val="37374272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2968"/>
            <a:ext cx="9144000" cy="5072063"/>
          </a:xfrm>
          <a:prstGeom prst="rect">
            <a:avLst/>
          </a:prstGeom>
        </p:spPr>
      </p:pic>
      <p:sp>
        <p:nvSpPr>
          <p:cNvPr id="4" name="Téglalap 3"/>
          <p:cNvSpPr/>
          <p:nvPr/>
        </p:nvSpPr>
        <p:spPr>
          <a:xfrm>
            <a:off x="827584" y="5993831"/>
            <a:ext cx="8136904" cy="369332"/>
          </a:xfrm>
          <a:prstGeom prst="rect">
            <a:avLst/>
          </a:prstGeom>
        </p:spPr>
        <p:txBody>
          <a:bodyPr wrap="square">
            <a:spAutoFit/>
          </a:bodyPr>
          <a:lstStyle/>
          <a:p>
            <a:r>
              <a:rPr lang="en-US" dirty="0"/>
              <a:t>Demonstration on October 17, 1905 (1906–1911)</a:t>
            </a:r>
            <a:endParaRPr lang="hu-HU" dirty="0"/>
          </a:p>
        </p:txBody>
      </p:sp>
    </p:spTree>
    <p:extLst>
      <p:ext uri="{BB962C8B-B14F-4D97-AF65-F5344CB8AC3E}">
        <p14:creationId xmlns:p14="http://schemas.microsoft.com/office/powerpoint/2010/main" val="4082824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69" y="0"/>
            <a:ext cx="5153410" cy="6858000"/>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710" y="0"/>
            <a:ext cx="5180682" cy="6858000"/>
          </a:xfrm>
          <a:prstGeom prst="rect">
            <a:avLst/>
          </a:prstGeom>
        </p:spPr>
      </p:pic>
    </p:spTree>
    <p:extLst>
      <p:ext uri="{BB962C8B-B14F-4D97-AF65-F5344CB8AC3E}">
        <p14:creationId xmlns:p14="http://schemas.microsoft.com/office/powerpoint/2010/main" val="36245973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0225" y="-22956"/>
            <a:ext cx="5026914" cy="6858000"/>
          </a:xfrm>
          <a:prstGeom prst="rect">
            <a:avLst/>
          </a:prstGeom>
        </p:spPr>
      </p:pic>
      <p:sp>
        <p:nvSpPr>
          <p:cNvPr id="4" name="Téglalap 3"/>
          <p:cNvSpPr/>
          <p:nvPr/>
        </p:nvSpPr>
        <p:spPr>
          <a:xfrm>
            <a:off x="119991" y="6309320"/>
            <a:ext cx="4031938" cy="369332"/>
          </a:xfrm>
          <a:prstGeom prst="rect">
            <a:avLst/>
          </a:prstGeom>
        </p:spPr>
        <p:txBody>
          <a:bodyPr wrap="none">
            <a:spAutoFit/>
          </a:bodyPr>
          <a:lstStyle/>
          <a:p>
            <a:r>
              <a:rPr lang="nl-NL" dirty="0"/>
              <a:t>Portrait of Alexander Kerensky (1917)</a:t>
            </a:r>
            <a:endParaRPr lang="hu-HU" dirty="0"/>
          </a:p>
        </p:txBody>
      </p:sp>
    </p:spTree>
    <p:extLst>
      <p:ext uri="{BB962C8B-B14F-4D97-AF65-F5344CB8AC3E}">
        <p14:creationId xmlns:p14="http://schemas.microsoft.com/office/powerpoint/2010/main" val="12310098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915816" y="188640"/>
            <a:ext cx="3134191" cy="369332"/>
          </a:xfrm>
          <a:prstGeom prst="rect">
            <a:avLst/>
          </a:prstGeom>
        </p:spPr>
        <p:txBody>
          <a:bodyPr wrap="none">
            <a:spAutoFit/>
          </a:bodyPr>
          <a:lstStyle/>
          <a:p>
            <a:r>
              <a:rPr lang="hu-HU" dirty="0"/>
              <a:t>1865-1961 CSÓK </a:t>
            </a:r>
            <a:r>
              <a:rPr lang="hu-HU" dirty="0" smtClean="0"/>
              <a:t>István /96/</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712773"/>
            <a:ext cx="5701915" cy="6145227"/>
          </a:xfrm>
          <a:prstGeom prst="rect">
            <a:avLst/>
          </a:prstGeom>
        </p:spPr>
      </p:pic>
    </p:spTree>
    <p:extLst>
      <p:ext uri="{BB962C8B-B14F-4D97-AF65-F5344CB8AC3E}">
        <p14:creationId xmlns:p14="http://schemas.microsoft.com/office/powerpoint/2010/main" val="36244057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32" y="-45386"/>
            <a:ext cx="7153768" cy="6903386"/>
          </a:xfrm>
          <a:prstGeom prst="rect">
            <a:avLst/>
          </a:prstGeom>
        </p:spPr>
      </p:pic>
    </p:spTree>
    <p:extLst>
      <p:ext uri="{BB962C8B-B14F-4D97-AF65-F5344CB8AC3E}">
        <p14:creationId xmlns:p14="http://schemas.microsoft.com/office/powerpoint/2010/main" val="2543533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32" y="0"/>
            <a:ext cx="7614335" cy="6858000"/>
          </a:xfrm>
          <a:prstGeom prst="rect">
            <a:avLst/>
          </a:prstGeom>
        </p:spPr>
      </p:pic>
    </p:spTree>
    <p:extLst>
      <p:ext uri="{BB962C8B-B14F-4D97-AF65-F5344CB8AC3E}">
        <p14:creationId xmlns:p14="http://schemas.microsoft.com/office/powerpoint/2010/main" val="14773363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915816" y="188640"/>
            <a:ext cx="3698448" cy="369332"/>
          </a:xfrm>
          <a:prstGeom prst="rect">
            <a:avLst/>
          </a:prstGeom>
        </p:spPr>
        <p:txBody>
          <a:bodyPr wrap="none">
            <a:spAutoFit/>
          </a:bodyPr>
          <a:lstStyle/>
          <a:p>
            <a:r>
              <a:rPr lang="hu-HU" dirty="0"/>
              <a:t>1867-1947 BONNARD, </a:t>
            </a:r>
            <a:r>
              <a:rPr lang="hu-HU" dirty="0" smtClean="0"/>
              <a:t>Pierre /80/</a:t>
            </a: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666750"/>
            <a:ext cx="5010150" cy="6191250"/>
          </a:xfrm>
          <a:prstGeom prst="rect">
            <a:avLst/>
          </a:prstGeom>
        </p:spPr>
      </p:pic>
    </p:spTree>
    <p:extLst>
      <p:ext uri="{BB962C8B-B14F-4D97-AF65-F5344CB8AC3E}">
        <p14:creationId xmlns:p14="http://schemas.microsoft.com/office/powerpoint/2010/main" val="34802126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914" y="-10035"/>
            <a:ext cx="5604086" cy="6858000"/>
          </a:xfrm>
          <a:prstGeom prst="rect">
            <a:avLst/>
          </a:prstGeom>
        </p:spPr>
      </p:pic>
      <p:sp>
        <p:nvSpPr>
          <p:cNvPr id="4" name="Téglalap 3"/>
          <p:cNvSpPr/>
          <p:nvPr/>
        </p:nvSpPr>
        <p:spPr>
          <a:xfrm>
            <a:off x="0" y="620688"/>
            <a:ext cx="3438128" cy="923330"/>
          </a:xfrm>
          <a:prstGeom prst="rect">
            <a:avLst/>
          </a:prstGeom>
        </p:spPr>
        <p:txBody>
          <a:bodyPr wrap="square">
            <a:spAutoFit/>
          </a:bodyPr>
          <a:lstStyle/>
          <a:p>
            <a:r>
              <a:rPr lang="en-US" dirty="0"/>
              <a:t>Cats on the Railing (1909), oil on canvas, </a:t>
            </a:r>
            <a:r>
              <a:rPr lang="en-US" dirty="0" err="1"/>
              <a:t>Ohara</a:t>
            </a:r>
            <a:r>
              <a:rPr lang="en-US" dirty="0"/>
              <a:t> Museum of Art</a:t>
            </a:r>
            <a:endParaRPr lang="hu-HU" dirty="0"/>
          </a:p>
        </p:txBody>
      </p:sp>
    </p:spTree>
    <p:extLst>
      <p:ext uri="{BB962C8B-B14F-4D97-AF65-F5344CB8AC3E}">
        <p14:creationId xmlns:p14="http://schemas.microsoft.com/office/powerpoint/2010/main" val="24490253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23" y="0"/>
            <a:ext cx="7992888" cy="6394310"/>
          </a:xfrm>
          <a:prstGeom prst="rect">
            <a:avLst/>
          </a:prstGeom>
        </p:spPr>
      </p:pic>
      <p:sp>
        <p:nvSpPr>
          <p:cNvPr id="4" name="Téglalap 3"/>
          <p:cNvSpPr/>
          <p:nvPr/>
        </p:nvSpPr>
        <p:spPr>
          <a:xfrm>
            <a:off x="14227" y="6461502"/>
            <a:ext cx="8892480" cy="369332"/>
          </a:xfrm>
          <a:prstGeom prst="rect">
            <a:avLst/>
          </a:prstGeom>
        </p:spPr>
        <p:txBody>
          <a:bodyPr wrap="square">
            <a:spAutoFit/>
          </a:bodyPr>
          <a:lstStyle/>
          <a:p>
            <a:r>
              <a:rPr lang="en-US" dirty="0"/>
              <a:t>The Dining Room in the Country (1913), oil on canvas, Minneapolis Institute of Arts</a:t>
            </a:r>
            <a:endParaRPr lang="hu-HU" dirty="0"/>
          </a:p>
        </p:txBody>
      </p:sp>
    </p:spTree>
    <p:extLst>
      <p:ext uri="{BB962C8B-B14F-4D97-AF65-F5344CB8AC3E}">
        <p14:creationId xmlns:p14="http://schemas.microsoft.com/office/powerpoint/2010/main" val="9834249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915816" y="116632"/>
            <a:ext cx="3540265" cy="369332"/>
          </a:xfrm>
          <a:prstGeom prst="rect">
            <a:avLst/>
          </a:prstGeom>
        </p:spPr>
        <p:txBody>
          <a:bodyPr wrap="none">
            <a:spAutoFit/>
          </a:bodyPr>
          <a:lstStyle/>
          <a:p>
            <a:r>
              <a:rPr lang="hu-HU" dirty="0"/>
              <a:t>1869-1954 MATISSE, </a:t>
            </a:r>
            <a:r>
              <a:rPr lang="hu-HU" dirty="0" smtClean="0"/>
              <a:t>Henri  /85/</a:t>
            </a: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791083"/>
            <a:ext cx="4637092" cy="6066917"/>
          </a:xfrm>
          <a:prstGeom prst="rect">
            <a:avLst/>
          </a:prstGeom>
        </p:spPr>
      </p:pic>
    </p:spTree>
    <p:extLst>
      <p:ext uri="{BB962C8B-B14F-4D97-AF65-F5344CB8AC3E}">
        <p14:creationId xmlns:p14="http://schemas.microsoft.com/office/powerpoint/2010/main" val="22977914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756" y="0"/>
            <a:ext cx="4460488" cy="6858000"/>
          </a:xfrm>
          <a:prstGeom prst="rect">
            <a:avLst/>
          </a:prstGeom>
        </p:spPr>
      </p:pic>
    </p:spTree>
    <p:extLst>
      <p:ext uri="{BB962C8B-B14F-4D97-AF65-F5344CB8AC3E}">
        <p14:creationId xmlns:p14="http://schemas.microsoft.com/office/powerpoint/2010/main" val="2344335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1091"/>
            <a:ext cx="4896543" cy="6880179"/>
          </a:xfrm>
          <a:prstGeom prst="rect">
            <a:avLst/>
          </a:prstGeom>
        </p:spPr>
      </p:pic>
    </p:spTree>
    <p:extLst>
      <p:ext uri="{BB962C8B-B14F-4D97-AF65-F5344CB8AC3E}">
        <p14:creationId xmlns:p14="http://schemas.microsoft.com/office/powerpoint/2010/main" val="4026122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ó">
  <a:themeElements>
    <a:clrScheme name="Metró">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ó">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ó">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744</TotalTime>
  <Words>1233</Words>
  <Application>Microsoft Office PowerPoint</Application>
  <PresentationFormat>Diavetítés a képernyőre (4:3 oldalarány)</PresentationFormat>
  <Paragraphs>129</Paragraphs>
  <Slides>158</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158</vt:i4>
      </vt:variant>
    </vt:vector>
  </HeadingPairs>
  <TitlesOfParts>
    <vt:vector size="165" baseType="lpstr">
      <vt:lpstr>Arial</vt:lpstr>
      <vt:lpstr>Consolas</vt:lpstr>
      <vt:lpstr>Corbel</vt:lpstr>
      <vt:lpstr>Wingdings</vt:lpstr>
      <vt:lpstr>Wingdings 2</vt:lpstr>
      <vt:lpstr>Wingdings 3</vt:lpstr>
      <vt:lpstr>Metró</vt:lpstr>
      <vt:lpstr>Kései szüret</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Tiziano Vecellio Pieve di Cadore, Veneto, 1477/1485? – Velence, 1576. augusztus 27.</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Barabás Miklós </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Pierre-Auguste Renoir </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Kései szüret</dc:title>
  <dc:creator>User</dc:creator>
  <cp:lastModifiedBy>Dr. Szepessy Béla</cp:lastModifiedBy>
  <cp:revision>52</cp:revision>
  <dcterms:created xsi:type="dcterms:W3CDTF">2016-06-13T18:37:17Z</dcterms:created>
  <dcterms:modified xsi:type="dcterms:W3CDTF">2017-06-22T02:47:11Z</dcterms:modified>
</cp:coreProperties>
</file>